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73"/>
  </p:notesMasterIdLst>
  <p:sldIdLst>
    <p:sldId id="269" r:id="rId2"/>
    <p:sldId id="270" r:id="rId3"/>
    <p:sldId id="257" r:id="rId4"/>
    <p:sldId id="258" r:id="rId5"/>
    <p:sldId id="391" r:id="rId6"/>
    <p:sldId id="261" r:id="rId7"/>
    <p:sldId id="262" r:id="rId8"/>
    <p:sldId id="263" r:id="rId9"/>
    <p:sldId id="267" r:id="rId10"/>
    <p:sldId id="268" r:id="rId11"/>
    <p:sldId id="365" r:id="rId12"/>
    <p:sldId id="283" r:id="rId13"/>
    <p:sldId id="272" r:id="rId14"/>
    <p:sldId id="285" r:id="rId15"/>
    <p:sldId id="388" r:id="rId16"/>
    <p:sldId id="390" r:id="rId17"/>
    <p:sldId id="389" r:id="rId18"/>
    <p:sldId id="387" r:id="rId19"/>
    <p:sldId id="284" r:id="rId20"/>
    <p:sldId id="392" r:id="rId21"/>
    <p:sldId id="286" r:id="rId22"/>
    <p:sldId id="289" r:id="rId23"/>
    <p:sldId id="290" r:id="rId24"/>
    <p:sldId id="287" r:id="rId25"/>
    <p:sldId id="288" r:id="rId26"/>
    <p:sldId id="293" r:id="rId27"/>
    <p:sldId id="294" r:id="rId28"/>
    <p:sldId id="295" r:id="rId29"/>
    <p:sldId id="296" r:id="rId30"/>
    <p:sldId id="297" r:id="rId31"/>
    <p:sldId id="300" r:id="rId32"/>
    <p:sldId id="301" r:id="rId33"/>
    <p:sldId id="302" r:id="rId34"/>
    <p:sldId id="303" r:id="rId35"/>
    <p:sldId id="351" r:id="rId36"/>
    <p:sldId id="322" r:id="rId37"/>
    <p:sldId id="323" r:id="rId38"/>
    <p:sldId id="366" r:id="rId39"/>
    <p:sldId id="367" r:id="rId40"/>
    <p:sldId id="325" r:id="rId41"/>
    <p:sldId id="304" r:id="rId42"/>
    <p:sldId id="305" r:id="rId43"/>
    <p:sldId id="306" r:id="rId44"/>
    <p:sldId id="311" r:id="rId45"/>
    <p:sldId id="312" r:id="rId46"/>
    <p:sldId id="315" r:id="rId47"/>
    <p:sldId id="314" r:id="rId48"/>
    <p:sldId id="321" r:id="rId49"/>
    <p:sldId id="327" r:id="rId50"/>
    <p:sldId id="318" r:id="rId51"/>
    <p:sldId id="319" r:id="rId52"/>
    <p:sldId id="320" r:id="rId53"/>
    <p:sldId id="329" r:id="rId54"/>
    <p:sldId id="393" r:id="rId55"/>
    <p:sldId id="394" r:id="rId56"/>
    <p:sldId id="333" r:id="rId57"/>
    <p:sldId id="335" r:id="rId58"/>
    <p:sldId id="370" r:id="rId59"/>
    <p:sldId id="398" r:id="rId60"/>
    <p:sldId id="399" r:id="rId61"/>
    <p:sldId id="348" r:id="rId62"/>
    <p:sldId id="397" r:id="rId63"/>
    <p:sldId id="395" r:id="rId64"/>
    <p:sldId id="396" r:id="rId65"/>
    <p:sldId id="373" r:id="rId66"/>
    <p:sldId id="374" r:id="rId67"/>
    <p:sldId id="375" r:id="rId68"/>
    <p:sldId id="376" r:id="rId69"/>
    <p:sldId id="377" r:id="rId70"/>
    <p:sldId id="378" r:id="rId71"/>
    <p:sldId id="38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E0E3E8"/>
    <a:srgbClr val="D0D4D9"/>
    <a:srgbClr val="EFF0F4"/>
    <a:srgbClr val="111224"/>
    <a:srgbClr val="F66031"/>
    <a:srgbClr val="DD532A"/>
    <a:srgbClr val="CB522A"/>
    <a:srgbClr val="656568"/>
    <a:srgbClr val="7B7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3067" autoAdjust="0"/>
  </p:normalViewPr>
  <p:slideViewPr>
    <p:cSldViewPr snapToGrid="0" snapToObjects="1">
      <p:cViewPr varScale="1">
        <p:scale>
          <a:sx n="106" d="100"/>
          <a:sy n="106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4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9EA-3D87-4731-BB82-11C1AD8C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7912-5C8A-46B8-A404-69F4B642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9CE6-B51E-4786-AEF2-79A20968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0AC9-2F1A-4A1D-8E65-0C3681B5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C5C7-2792-4888-B577-38C1C2A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40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09BD-2406-4D40-921F-E12EAD221E82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0039-FE8D-4E46-968B-6FF88EF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67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2B49-B8FF-4E1F-820E-7D8070C3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AA576-12AC-4824-9E8A-3361AA9D0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65C9C-C9AD-4D48-B666-97D255064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0C0D-F23A-432D-9000-D28EFB9D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917E7-F2CA-46CB-981D-A532C19D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30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UNIX </a:t>
            </a: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Fundamentals</a:t>
            </a:r>
            <a:endParaRPr lang="en-US" sz="2000" b="1" i="0" kern="1200" cap="none" spc="0" dirty="0">
              <a:ln w="0"/>
              <a:solidFill>
                <a:schemeClr val="bg1"/>
              </a:solidFill>
              <a:effectLst/>
              <a:latin typeface="Century Gothic" panose="020B0502020202020204" pitchFamily="34" charset="0"/>
              <a:ea typeface="+mn-ea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90" r:id="rId26"/>
    <p:sldLayoutId id="2147483691" r:id="rId27"/>
    <p:sldLayoutId id="2147483692" r:id="rId28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78203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UNIX OS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Linux OS                       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Features of Unix</a:t>
            </a:r>
          </a:p>
          <a:p>
            <a:pPr algn="ctr" defTabSz="214761"/>
            <a:endParaRPr 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33495"/>
            <a:ext cx="1242935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Commands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90514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command basics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man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echo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printf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…</a:t>
            </a:r>
          </a:p>
          <a:p>
            <a:pPr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71185" y="2104192"/>
            <a:ext cx="1117405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File 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The file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pwd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and cd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mkdir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ls  and cp ..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186396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Vi/Vim editors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50503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Input mode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Saving text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Aborting…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42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 </a:t>
            </a:r>
            <a:r>
              <a:rPr lang="en-US" sz="2187" b="1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</a:t>
            </a:r>
            <a:r>
              <a:rPr lang="en-US" sz="218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187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shell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290972" cy="68970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Pattern matching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Escaping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Redirecting…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83145" y="3630795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Processes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27313" y="3817787"/>
            <a:ext cx="1157627" cy="5512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ps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nohup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at and batch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Simple Filters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85128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05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cmp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comm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diff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head and tail 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GREP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13050" y="3576701"/>
            <a:ext cx="1157627" cy="45887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character class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*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Dot…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SED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255653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Updating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RegEx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32700" y="3094598"/>
            <a:ext cx="1122283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Shell</a:t>
            </a:r>
            <a:b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Programming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66304" y="3554035"/>
            <a:ext cx="1157627" cy="59736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condition eval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loops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read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exit status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F019-E0C2-461C-A291-D1604035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/>
              <a:t>Example of Two Positional Parameters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4EAC8-76B3-4E50-B84C-070ED6942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" y="1259355"/>
            <a:ext cx="12180873" cy="402131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51643B-9265-4CB8-9120-F11659DF0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40" y="1653692"/>
            <a:ext cx="11007119" cy="47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15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A038-F9EC-45BA-B428-DA04FCCD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/>
              <a:t>Special Parameters Used by the Shell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E9030-50BF-4A99-B598-74007BB8C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7342"/>
            <a:ext cx="10515600" cy="437865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CAF630-9E58-48AD-A9C5-5D9F89BD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08" y="1608691"/>
            <a:ext cx="10586518" cy="44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51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F2D1-40B5-4E97-954F-0552D7412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b="1" dirty="0"/>
              <a:t>exit </a:t>
            </a:r>
            <a:r>
              <a:rPr lang="en-US" dirty="0"/>
              <a:t>and</a:t>
            </a:r>
            <a:r>
              <a:rPr lang="en-US" b="1" dirty="0"/>
              <a:t> $?</a:t>
            </a:r>
            <a:r>
              <a:rPr lang="en-US" dirty="0"/>
              <a:t>: Exit Status of a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2F779-F9D5-409D-821F-B4B1BCA23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programs and shell scripts return a value called the </a:t>
            </a:r>
            <a:r>
              <a:rPr lang="en-US" b="1" dirty="0"/>
              <a:t>exit status </a:t>
            </a:r>
            <a:r>
              <a:rPr lang="en-US" dirty="0"/>
              <a:t>to the caller, often the shell.</a:t>
            </a:r>
          </a:p>
          <a:p>
            <a:r>
              <a:rPr lang="en-US" dirty="0"/>
              <a:t>exit    = </a:t>
            </a:r>
            <a:r>
              <a:rPr lang="en-US" i="1" dirty="0"/>
              <a:t>Default value is 0</a:t>
            </a:r>
          </a:p>
          <a:p>
            <a:r>
              <a:rPr lang="en-US" dirty="0"/>
              <a:t>exit 0 = </a:t>
            </a:r>
            <a:r>
              <a:rPr lang="en-US" i="1" dirty="0"/>
              <a:t>True; everything went fine</a:t>
            </a:r>
          </a:p>
          <a:p>
            <a:r>
              <a:rPr lang="en-US" dirty="0"/>
              <a:t>exit 1 = </a:t>
            </a:r>
            <a:r>
              <a:rPr lang="en-US" i="1" dirty="0"/>
              <a:t>False; something went wrong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BEC05-DFC4-4635-B49B-5C994F15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70" y="3510108"/>
            <a:ext cx="8850905" cy="2982767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060B7401-A6C5-4188-AE28-FFD8D5D053F4}"/>
              </a:ext>
            </a:extLst>
          </p:cNvPr>
          <p:cNvSpPr/>
          <p:nvPr/>
        </p:nvSpPr>
        <p:spPr>
          <a:xfrm>
            <a:off x="2486025" y="5010150"/>
            <a:ext cx="1028700" cy="37147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CE19A6AD-BF3B-4292-93FF-5D11B17DEC33}"/>
              </a:ext>
            </a:extLst>
          </p:cNvPr>
          <p:cNvSpPr/>
          <p:nvPr/>
        </p:nvSpPr>
        <p:spPr>
          <a:xfrm>
            <a:off x="2486025" y="5886450"/>
            <a:ext cx="1028700" cy="37147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4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B4EF-4471-457E-BAA3-C27E6A3E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/>
              <a:t>Creating Executable Script (</a:t>
            </a:r>
            <a:r>
              <a:rPr lang="en-US" b="1" dirty="0" err="1">
                <a:latin typeface="Bahnschrift" panose="020B0502040204020203" pitchFamily="34" charset="0"/>
              </a:rPr>
              <a:t>chmod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1067A-0275-48C2-9996-5275E945C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5495"/>
            <a:ext cx="12192000" cy="291101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48B4CD-1717-40AA-A960-8538CEAF1928}"/>
              </a:ext>
            </a:extLst>
          </p:cNvPr>
          <p:cNvSpPr txBox="1"/>
          <p:nvPr/>
        </p:nvSpPr>
        <p:spPr>
          <a:xfrm>
            <a:off x="838201" y="1085734"/>
            <a:ext cx="10604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So far we were using the bash to execute our script. For example bash “passenger.sh” We can use </a:t>
            </a:r>
            <a:r>
              <a:rPr lang="en-US" sz="2400" b="1" dirty="0" err="1">
                <a:latin typeface="Century Gothic" panose="020B0502020202020204" pitchFamily="34" charset="0"/>
              </a:rPr>
              <a:t>chmod</a:t>
            </a:r>
            <a:r>
              <a:rPr lang="en-US" sz="2400" dirty="0">
                <a:latin typeface="Century Gothic" panose="020B0502020202020204" pitchFamily="34" charset="0"/>
              </a:rPr>
              <a:t> (which stands for change mode) to make the file executable.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E4C925-1A15-4F95-9DC9-25AB89965A9A}"/>
              </a:ext>
            </a:extLst>
          </p:cNvPr>
          <p:cNvGrpSpPr/>
          <p:nvPr/>
        </p:nvGrpSpPr>
        <p:grpSpPr>
          <a:xfrm>
            <a:off x="1666724" y="2349666"/>
            <a:ext cx="9411002" cy="4143209"/>
            <a:chOff x="1914903" y="2095666"/>
            <a:chExt cx="9411002" cy="41432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8AFD8C-B6FE-4854-9144-B2FDE3516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4903" y="2095666"/>
              <a:ext cx="9411002" cy="4143209"/>
            </a:xfrm>
            <a:prstGeom prst="rect">
              <a:avLst/>
            </a:prstGeom>
          </p:spPr>
        </p:pic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503E640A-DAA7-4D53-8415-F8FC9DEC9CF8}"/>
                </a:ext>
              </a:extLst>
            </p:cNvPr>
            <p:cNvSpPr/>
            <p:nvPr/>
          </p:nvSpPr>
          <p:spPr>
            <a:xfrm>
              <a:off x="7319482" y="3520648"/>
              <a:ext cx="2374084" cy="503504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DA94D3ED-AABA-4E2E-A678-568F4EBF0E5D}"/>
                </a:ext>
              </a:extLst>
            </p:cNvPr>
            <p:cNvSpPr/>
            <p:nvPr/>
          </p:nvSpPr>
          <p:spPr>
            <a:xfrm>
              <a:off x="3614257" y="4074951"/>
              <a:ext cx="2757968" cy="503503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Notice file color is green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4AE4E55D-4C97-4E8D-AB13-4A30F421B8DE}"/>
                </a:ext>
              </a:extLst>
            </p:cNvPr>
            <p:cNvSpPr/>
            <p:nvPr/>
          </p:nvSpPr>
          <p:spPr>
            <a:xfrm>
              <a:off x="6372224" y="4309027"/>
              <a:ext cx="4086226" cy="503504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 execute you can now use ./filename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74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59BC-CE65-4177-BC52-7DCCD18A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Programming, Part II</a:t>
            </a:r>
          </a:p>
        </p:txBody>
      </p:sp>
    </p:spTree>
    <p:extLst>
      <p:ext uri="{BB962C8B-B14F-4D97-AF65-F5344CB8AC3E}">
        <p14:creationId xmlns:p14="http://schemas.microsoft.com/office/powerpoint/2010/main" val="318715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CF9C-1197-4591-9174-6092E4B9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Logical Operators </a:t>
            </a:r>
            <a:r>
              <a:rPr lang="en-US" b="1" dirty="0"/>
              <a:t>&amp;&amp; </a:t>
            </a:r>
            <a:r>
              <a:rPr lang="en-US" dirty="0"/>
              <a:t>and</a:t>
            </a:r>
            <a:r>
              <a:rPr lang="en-US" b="1" dirty="0"/>
              <a:t> ||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D76E-F8CC-4255-9A91-06C01D5A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shell provides two operators that allow conditional execution—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&amp;&amp;</a:t>
            </a:r>
            <a:r>
              <a:rPr lang="en-US" dirty="0"/>
              <a:t> and </a:t>
            </a:r>
            <a:r>
              <a:rPr lang="en-US" b="1" dirty="0">
                <a:latin typeface="Bahnschrift" panose="020B0502040204020203" pitchFamily="34" charset="0"/>
              </a:rPr>
              <a:t>||</a:t>
            </a:r>
            <a:r>
              <a:rPr lang="en-US" dirty="0"/>
              <a:t> (also used by C), which typically have this syntax:</a:t>
            </a:r>
          </a:p>
          <a:p>
            <a:pPr marL="0" indent="0">
              <a:buNone/>
            </a:pPr>
            <a:r>
              <a:rPr lang="en-US" dirty="0"/>
              <a:t>cmd1 &amp;&amp; </a:t>
            </a:r>
            <a:r>
              <a:rPr lang="en-US" i="1" dirty="0"/>
              <a:t>cmd2       #cmd2 </a:t>
            </a:r>
            <a:r>
              <a:rPr lang="en-US" dirty="0"/>
              <a:t>executed if </a:t>
            </a:r>
            <a:r>
              <a:rPr lang="en-US" i="1" dirty="0"/>
              <a:t>cmd1 </a:t>
            </a:r>
            <a:r>
              <a:rPr lang="en-US" dirty="0"/>
              <a:t>succeeds</a:t>
            </a:r>
          </a:p>
          <a:p>
            <a:pPr marL="0" indent="0">
              <a:buNone/>
            </a:pPr>
            <a:r>
              <a:rPr lang="en-US" i="1" dirty="0"/>
              <a:t>cmd1 </a:t>
            </a:r>
            <a:r>
              <a:rPr lang="en-US" dirty="0"/>
              <a:t>|| </a:t>
            </a:r>
            <a:r>
              <a:rPr lang="en-US" i="1" dirty="0"/>
              <a:t>cmd2        #cmd2 </a:t>
            </a:r>
            <a:r>
              <a:rPr lang="en-US" dirty="0"/>
              <a:t>executed if </a:t>
            </a:r>
            <a:r>
              <a:rPr lang="en-US" i="1" dirty="0"/>
              <a:t>cmd1 </a:t>
            </a:r>
            <a:r>
              <a:rPr lang="en-US" dirty="0"/>
              <a:t>fails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0A94A-0AA2-478F-A374-A359E53DC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20" y="3429000"/>
            <a:ext cx="6819605" cy="13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82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0026-2301-46B1-BEF6-28D3B807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if</a:t>
            </a:r>
            <a:r>
              <a:rPr lang="en-US" dirty="0"/>
              <a:t> Conditional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2C94-0AF8-427F-BB0A-14C3D3FFC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476375"/>
            <a:ext cx="11506200" cy="4700588"/>
          </a:xfrm>
        </p:spPr>
        <p:txBody>
          <a:bodyPr/>
          <a:lstStyle/>
          <a:p>
            <a:r>
              <a:rPr lang="en-US" dirty="0"/>
              <a:t>Almost every programming language has an if/then/else construct, and the shell is no exception.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Except the line break after the word then, all these </a:t>
            </a:r>
            <a:r>
              <a:rPr lang="en-US" b="1" dirty="0"/>
              <a:t>line breaks are required</a:t>
            </a:r>
            <a:r>
              <a:rPr lang="en-US" dirty="0"/>
              <a:t>. Therefore “</a:t>
            </a:r>
            <a:r>
              <a:rPr lang="en-US" b="1" dirty="0"/>
              <a:t>;</a:t>
            </a:r>
            <a:r>
              <a:rPr lang="en-US" dirty="0"/>
              <a:t>” is required if it is written as a one liner.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The </a:t>
            </a:r>
            <a:r>
              <a:rPr lang="en-US" b="1" dirty="0"/>
              <a:t>spaces</a:t>
            </a:r>
            <a:r>
              <a:rPr lang="en-US" dirty="0"/>
              <a:t> around the </a:t>
            </a:r>
            <a:r>
              <a:rPr lang="en-US" b="1" dirty="0"/>
              <a:t>[</a:t>
            </a:r>
            <a:r>
              <a:rPr lang="en-US" dirty="0"/>
              <a:t> and </a:t>
            </a:r>
            <a:r>
              <a:rPr lang="en-US" b="1" dirty="0"/>
              <a:t>]</a:t>
            </a:r>
            <a:r>
              <a:rPr lang="en-US" dirty="0"/>
              <a:t> symbols are also </a:t>
            </a:r>
            <a:r>
              <a:rPr lang="en-US" b="1" dirty="0"/>
              <a:t>required</a:t>
            </a:r>
          </a:p>
          <a:p>
            <a:r>
              <a:rPr lang="en-US" b="1" dirty="0" err="1"/>
              <a:t>elif</a:t>
            </a:r>
            <a:r>
              <a:rPr lang="en-US" dirty="0"/>
              <a:t> is a construct that allows us to add conditions to the else part of an if statement. </a:t>
            </a:r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6CD8C-02B9-49BE-AF92-8CCBE9D40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49"/>
          <a:stretch/>
        </p:blipFill>
        <p:spPr>
          <a:xfrm>
            <a:off x="4238849" y="2126831"/>
            <a:ext cx="4514578" cy="921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7776E-61DF-4927-B397-2DEFF9654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93" b="54711"/>
          <a:stretch/>
        </p:blipFill>
        <p:spPr>
          <a:xfrm>
            <a:off x="4238849" y="3759201"/>
            <a:ext cx="4514578" cy="480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8CF3F-1F52-43C0-8316-0395E3E39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48"/>
          <a:stretch/>
        </p:blipFill>
        <p:spPr>
          <a:xfrm>
            <a:off x="4238849" y="5065755"/>
            <a:ext cx="4514578" cy="14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00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7138-948F-4723-8824-A179AEF2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/>
              <a:t>test</a:t>
            </a:r>
            <a:r>
              <a:rPr lang="en-US" dirty="0"/>
              <a:t> and </a:t>
            </a:r>
            <a:r>
              <a:rPr lang="en-US" b="1" dirty="0"/>
              <a:t>[ ]</a:t>
            </a:r>
            <a:r>
              <a:rPr lang="en-US" dirty="0"/>
              <a:t> to Evaluate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C5C8-5B26-4BAD-95FC-F65E366EF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if </a:t>
            </a:r>
            <a:r>
              <a:rPr lang="en-US" dirty="0"/>
              <a:t>conditional can’t handle relational tests directly, but only with the assistance of the </a:t>
            </a:r>
            <a:r>
              <a:rPr lang="en-US" b="1" dirty="0"/>
              <a:t>test </a:t>
            </a:r>
            <a:r>
              <a:rPr lang="en-US" dirty="0"/>
              <a:t>statement.</a:t>
            </a:r>
          </a:p>
          <a:p>
            <a:r>
              <a:rPr lang="en-US" b="1" dirty="0"/>
              <a:t>[ ]: </a:t>
            </a:r>
            <a:r>
              <a:rPr lang="en-US" dirty="0"/>
              <a:t>is a shorthand for test</a:t>
            </a:r>
            <a:r>
              <a:rPr lang="en-US" b="1" dirty="0"/>
              <a:t>. test </a:t>
            </a:r>
            <a:r>
              <a:rPr lang="en-US" dirty="0"/>
              <a:t>is so widely used that fortunately there exists a shorthand method of executing it.</a:t>
            </a:r>
          </a:p>
          <a:p>
            <a:r>
              <a:rPr lang="en-US" b="1" dirty="0"/>
              <a:t>test $x -eq $y   </a:t>
            </a:r>
            <a:r>
              <a:rPr lang="en-US" dirty="0"/>
              <a:t>is equivalent to  </a:t>
            </a:r>
            <a:r>
              <a:rPr lang="en-US" b="1" dirty="0"/>
              <a:t>[ $x -eq $y ]</a:t>
            </a:r>
          </a:p>
          <a:p>
            <a:r>
              <a:rPr lang="en-US" b="1" dirty="0"/>
              <a:t>if [ $x ] </a:t>
            </a:r>
            <a:r>
              <a:rPr lang="en-US" dirty="0"/>
              <a:t>as a shorthand form of </a:t>
            </a:r>
            <a:r>
              <a:rPr lang="en-US" b="1" dirty="0"/>
              <a:t>if [ $x -</a:t>
            </a:r>
            <a:r>
              <a:rPr lang="en-US" b="1" dirty="0" err="1"/>
              <a:t>gt</a:t>
            </a:r>
            <a:r>
              <a:rPr lang="en-US" b="1" dirty="0"/>
              <a:t> 0 ]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8463E-0D02-4BE0-9936-F54C3B24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402" y="3826669"/>
            <a:ext cx="5751722" cy="2740147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503A1A8B-2A3D-4016-9D60-5C1A230AC949}"/>
              </a:ext>
            </a:extLst>
          </p:cNvPr>
          <p:cNvSpPr/>
          <p:nvPr/>
        </p:nvSpPr>
        <p:spPr>
          <a:xfrm rot="1469535">
            <a:off x="4210049" y="4930450"/>
            <a:ext cx="676275" cy="285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9659D724-10A4-4AE1-8A9B-907ECE81943A}"/>
              </a:ext>
            </a:extLst>
          </p:cNvPr>
          <p:cNvSpPr/>
          <p:nvPr/>
        </p:nvSpPr>
        <p:spPr>
          <a:xfrm rot="1469535">
            <a:off x="4271960" y="5429769"/>
            <a:ext cx="676275" cy="285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6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F03D-130D-4506-B416-FAD606F6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Comparison Operators </a:t>
            </a:r>
            <a:r>
              <a:rPr lang="en-US" b="1" i="1" dirty="0">
                <a:solidFill>
                  <a:srgbClr val="0070C0"/>
                </a:solidFill>
              </a:rPr>
              <a:t>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EA5BA-329D-40D2-9005-31BDC27D5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numerical comparison operators used by </a:t>
            </a:r>
            <a:r>
              <a:rPr lang="en-US" b="1" dirty="0"/>
              <a:t>test </a:t>
            </a:r>
            <a:r>
              <a:rPr lang="en-US" dirty="0"/>
              <a:t>have a form different from what you would have seen anywhere.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ED41D-D993-4658-BDA9-C5CB65C6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18" y="2471810"/>
            <a:ext cx="5695937" cy="2709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E25B7-B817-4F2C-BDB9-8A3E8C190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53"/>
          <a:stretch/>
        </p:blipFill>
        <p:spPr>
          <a:xfrm>
            <a:off x="7186918" y="3162791"/>
            <a:ext cx="4617035" cy="904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FCA40B-214B-43D3-8092-AAB403AA76FF}"/>
              </a:ext>
            </a:extLst>
          </p:cNvPr>
          <p:cNvSpPr/>
          <p:nvPr/>
        </p:nvSpPr>
        <p:spPr>
          <a:xfrm>
            <a:off x="7059918" y="2772938"/>
            <a:ext cx="4458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Example: comparing two numbers</a:t>
            </a:r>
          </a:p>
        </p:txBody>
      </p:sp>
    </p:spTree>
    <p:extLst>
      <p:ext uri="{BB962C8B-B14F-4D97-AF65-F5344CB8AC3E}">
        <p14:creationId xmlns:p14="http://schemas.microsoft.com/office/powerpoint/2010/main" val="106174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66B4-D1AB-46CA-840A-5743D4448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Tests with </a:t>
            </a:r>
            <a:r>
              <a:rPr lang="en-US" b="1" i="1" dirty="0">
                <a:solidFill>
                  <a:srgbClr val="0070C0"/>
                </a:solidFill>
              </a:rPr>
              <a:t>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BD874-13AF-4011-8D9E-6DDC5ABF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60DA53-A3E0-4915-BCF2-74F2815325C9}"/>
              </a:ext>
            </a:extLst>
          </p:cNvPr>
          <p:cNvSpPr/>
          <p:nvPr/>
        </p:nvSpPr>
        <p:spPr>
          <a:xfrm>
            <a:off x="962024" y="1210868"/>
            <a:ext cx="105155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test </a:t>
            </a:r>
            <a:r>
              <a:rPr lang="en-US" sz="2400" dirty="0">
                <a:latin typeface="Century Gothic" panose="020B0502020202020204" pitchFamily="34" charset="0"/>
              </a:rPr>
              <a:t>can be used to compare strings with yet another set of operators. Equality is performed with = (not ==) in Bourne shell, and inequality with the C-type operator ‘!=‘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975AE-F82A-43D9-9034-3502EABC6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4" y="2648263"/>
            <a:ext cx="5800000" cy="30285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6516CA-D7A6-43E2-85AB-0D807F444968}"/>
              </a:ext>
            </a:extLst>
          </p:cNvPr>
          <p:cNvSpPr/>
          <p:nvPr/>
        </p:nvSpPr>
        <p:spPr>
          <a:xfrm>
            <a:off x="7059918" y="2772938"/>
            <a:ext cx="4131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Example: comparing two strings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1C609-CA90-4B7E-A55A-59F17859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90" y="3201112"/>
            <a:ext cx="4996073" cy="6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3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464560" y="140407"/>
            <a:ext cx="4953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10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–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208037" y="916005"/>
            <a:ext cx="586891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Shell Scripts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read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Making Scripts Interactive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Command-Line Arguments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exit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and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$?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Exit Status of a Command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Logical Operators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&amp;&amp;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and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  <a:ea typeface="Microsoft JhengHei UI Light" panose="020B0304030504040204" pitchFamily="34" charset="-120"/>
              </a:rPr>
              <a:t>||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if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Conditional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test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and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[ ]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to Evaluate Expressions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Numeric Comparison, 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String Comparison,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File Attribute Tests, 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Compound Conditions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Two Important Programming Idioms: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Running a Tasks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Calling a Script by Different Names ($0)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case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Conditional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Wild Cards and the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  <a:ea typeface="Microsoft JhengHei UI Light" panose="020B0304030504040204" pitchFamily="34" charset="-120"/>
              </a:rPr>
              <a:t>|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70D18-D63D-4B8A-B194-1DD16F26A4E8}"/>
              </a:ext>
            </a:extLst>
          </p:cNvPr>
          <p:cNvSpPr txBox="1"/>
          <p:nvPr/>
        </p:nvSpPr>
        <p:spPr>
          <a:xfrm>
            <a:off x="6115051" y="927135"/>
            <a:ext cx="6076949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expr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, and </a:t>
            </a:r>
            <a:r>
              <a:rPr 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bc</a:t>
            </a:r>
            <a:endParaRPr lang="en-US" sz="21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for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Looping with a List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while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Looping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Handling Redirection in a Loop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while to Wait for a File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Finding Out Users’ Space Consumption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break and continue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Providing Numeric Extensions to Backup Files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Manipulating </a:t>
            </a: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Positional Parameters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set and shift 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IFS Variable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Shell </a:t>
            </a: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Functions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trap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How a Script Handles Signals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eval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Evaluating Twice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7BF7-9CF1-4248-ADDC-0E007D65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Attribute Tests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DED30-55A9-4836-B441-FA30A693C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257300"/>
            <a:ext cx="11096625" cy="4919663"/>
          </a:xfrm>
        </p:spPr>
        <p:txBody>
          <a:bodyPr/>
          <a:lstStyle/>
          <a:p>
            <a:r>
              <a:rPr lang="en-US" b="1" dirty="0"/>
              <a:t>test </a:t>
            </a:r>
            <a:r>
              <a:rPr lang="en-US" dirty="0"/>
              <a:t>can be used to test practically all file attributes stored in the inode</a:t>
            </a:r>
          </a:p>
          <a:p>
            <a:r>
              <a:rPr lang="en-US" dirty="0"/>
              <a:t>For example, the </a:t>
            </a:r>
            <a:r>
              <a:rPr lang="en-US" b="1" dirty="0"/>
              <a:t>–f</a:t>
            </a:r>
            <a:r>
              <a:rPr lang="en-US" dirty="0"/>
              <a:t> and </a:t>
            </a:r>
            <a:r>
              <a:rPr lang="en-US" b="1" dirty="0"/>
              <a:t>–d</a:t>
            </a:r>
            <a:r>
              <a:rPr lang="en-US" dirty="0"/>
              <a:t> operator </a:t>
            </a:r>
            <a:br>
              <a:rPr lang="en-US" dirty="0"/>
            </a:br>
            <a:r>
              <a:rPr lang="en-US" dirty="0"/>
              <a:t>tests for the existence of a </a:t>
            </a:r>
            <a:r>
              <a:rPr lang="en-US" b="1" dirty="0"/>
              <a:t>file</a:t>
            </a:r>
            <a:r>
              <a:rPr lang="en-US" dirty="0"/>
              <a:t>, and </a:t>
            </a:r>
            <a:br>
              <a:rPr lang="en-US" dirty="0"/>
            </a:br>
            <a:r>
              <a:rPr lang="en-US" b="1" dirty="0"/>
              <a:t>directory</a:t>
            </a:r>
            <a:r>
              <a:rPr lang="en-US" dirty="0"/>
              <a:t> respectively.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C1C33-D01F-4C96-8410-079EF1F3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82" y="1836091"/>
            <a:ext cx="6438118" cy="4730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D064E4-8487-47ED-A1A4-595A69CDD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793321"/>
            <a:ext cx="5495238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06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009E77-5C7F-4C35-AA39-61E2CDD6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53" y="3602846"/>
            <a:ext cx="10649211" cy="2265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E7114-6270-4A33-AD7D-83EEC41B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>
            <a:normAutofit/>
          </a:bodyPr>
          <a:lstStyle/>
          <a:p>
            <a:r>
              <a:rPr lang="en-US" dirty="0"/>
              <a:t>Using Compound Conditions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CD79C-A323-468A-A5CA-9E6F94545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17" y="1420810"/>
            <a:ext cx="9954366" cy="5437190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612DA90B-DF93-43C0-96F6-F10DDE24CA80}"/>
              </a:ext>
            </a:extLst>
          </p:cNvPr>
          <p:cNvSpPr/>
          <p:nvPr/>
        </p:nvSpPr>
        <p:spPr>
          <a:xfrm rot="12586343">
            <a:off x="3868136" y="3365246"/>
            <a:ext cx="687098" cy="24581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3FF1E19B-E883-48A3-83EE-11245D6674B5}"/>
              </a:ext>
            </a:extLst>
          </p:cNvPr>
          <p:cNvSpPr/>
          <p:nvPr/>
        </p:nvSpPr>
        <p:spPr>
          <a:xfrm rot="1700882">
            <a:off x="4666627" y="4807486"/>
            <a:ext cx="337567" cy="214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B7427-8EFA-4981-8AB0-6E8379BB1D1A}"/>
              </a:ext>
            </a:extLst>
          </p:cNvPr>
          <p:cNvSpPr txBox="1"/>
          <p:nvPr/>
        </p:nvSpPr>
        <p:spPr>
          <a:xfrm>
            <a:off x="838199" y="1086522"/>
            <a:ext cx="106013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Century Gothic" panose="020B0502020202020204" pitchFamily="34" charset="0"/>
              </a:rPr>
              <a:t>if </a:t>
            </a:r>
            <a:r>
              <a:rPr lang="en-US" sz="2400" dirty="0">
                <a:latin typeface="Century Gothic" panose="020B0502020202020204" pitchFamily="34" charset="0"/>
              </a:rPr>
              <a:t>and </a:t>
            </a:r>
            <a:r>
              <a:rPr lang="en-US" sz="2400" b="1" dirty="0">
                <a:latin typeface="Century Gothic" panose="020B0502020202020204" pitchFamily="34" charset="0"/>
              </a:rPr>
              <a:t>test </a:t>
            </a:r>
            <a:r>
              <a:rPr lang="en-US" sz="2400" dirty="0">
                <a:latin typeface="Century Gothic" panose="020B0502020202020204" pitchFamily="34" charset="0"/>
              </a:rPr>
              <a:t>can also be used with compound conditions. </a:t>
            </a:r>
          </a:p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There are two forms: </a:t>
            </a:r>
          </a:p>
          <a:p>
            <a:pPr marL="800100" lvl="1" indent="-342900">
              <a:buSzPct val="75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 Gothic" panose="020B0502020202020204" pitchFamily="34" charset="0"/>
              </a:rPr>
              <a:t>one uses the </a:t>
            </a:r>
            <a:r>
              <a:rPr lang="en-US" sz="2800" b="1" dirty="0">
                <a:latin typeface="Century Gothic" panose="020B0502020202020204" pitchFamily="34" charset="0"/>
              </a:rPr>
              <a:t>&amp;&amp;</a:t>
            </a:r>
            <a:r>
              <a:rPr lang="en-US" sz="2400" dirty="0">
                <a:latin typeface="Century Gothic" panose="020B0502020202020204" pitchFamily="34" charset="0"/>
              </a:rPr>
              <a:t> and </a:t>
            </a:r>
            <a:r>
              <a:rPr lang="en-US" sz="2800" b="1" dirty="0">
                <a:latin typeface="Bahnschrift Condensed" panose="020B0502040204020203" pitchFamily="34" charset="0"/>
              </a:rPr>
              <a:t>|</a:t>
            </a:r>
            <a:r>
              <a:rPr lang="en-US" b="1" dirty="0">
                <a:latin typeface="Bahnschrift Condensed" panose="020B0502040204020203" pitchFamily="34" charset="0"/>
              </a:rPr>
              <a:t> </a:t>
            </a:r>
            <a:r>
              <a:rPr lang="en-US" sz="2800" b="1" dirty="0">
                <a:latin typeface="Bahnschrift Condensed" panose="020B0502040204020203" pitchFamily="34" charset="0"/>
              </a:rPr>
              <a:t>|</a:t>
            </a:r>
            <a:r>
              <a:rPr lang="en-US" sz="2400" dirty="0">
                <a:latin typeface="Century Gothic" panose="020B0502020202020204" pitchFamily="34" charset="0"/>
              </a:rPr>
              <a:t> operators, and </a:t>
            </a:r>
          </a:p>
          <a:p>
            <a:pPr marL="800100" lvl="1" indent="-342900">
              <a:buSzPct val="75000"/>
              <a:buFont typeface="Courier New" panose="02070309020205020404" pitchFamily="49" charset="0"/>
              <a:buChar char="o"/>
            </a:pPr>
            <a:r>
              <a:rPr lang="en-US" sz="2400" dirty="0">
                <a:latin typeface="Century Gothic" panose="020B0502020202020204" pitchFamily="34" charset="0"/>
              </a:rPr>
              <a:t>the other uses </a:t>
            </a:r>
            <a:r>
              <a:rPr lang="en-US" sz="2800" b="1" dirty="0">
                <a:latin typeface="Century Gothic" panose="020B0502020202020204" pitchFamily="34" charset="0"/>
              </a:rPr>
              <a:t>-a</a:t>
            </a:r>
            <a:r>
              <a:rPr lang="en-US" sz="2400" dirty="0">
                <a:latin typeface="Century Gothic" panose="020B0502020202020204" pitchFamily="34" charset="0"/>
              </a:rPr>
              <a:t> and </a:t>
            </a:r>
            <a:r>
              <a:rPr lang="en-US" sz="2800" b="1" dirty="0">
                <a:latin typeface="Century Gothic" panose="020B0502020202020204" pitchFamily="34" charset="0"/>
              </a:rPr>
              <a:t>-o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marL="342900" indent="-342900"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Use </a:t>
            </a:r>
            <a:r>
              <a:rPr lang="en-US" sz="2400" b="1" dirty="0">
                <a:latin typeface="Century Gothic" panose="020B0502020202020204" pitchFamily="34" charset="0"/>
              </a:rPr>
              <a:t>-a</a:t>
            </a:r>
            <a:r>
              <a:rPr lang="en-US" sz="2400" dirty="0">
                <a:latin typeface="Century Gothic" panose="020B0502020202020204" pitchFamily="34" charset="0"/>
              </a:rPr>
              <a:t> and </a:t>
            </a:r>
            <a:r>
              <a:rPr lang="en-US" sz="2400" b="1" dirty="0">
                <a:latin typeface="Century Gothic" panose="020B0502020202020204" pitchFamily="34" charset="0"/>
              </a:rPr>
              <a:t>-o </a:t>
            </a:r>
            <a:r>
              <a:rPr lang="en-US" sz="2400" dirty="0">
                <a:latin typeface="Century Gothic" panose="020B0502020202020204" pitchFamily="34" charset="0"/>
              </a:rPr>
              <a:t>inside square brackets, </a:t>
            </a:r>
            <a:r>
              <a:rPr lang="en-US" sz="2400" b="1" dirty="0">
                <a:latin typeface="Century Gothic" panose="020B0502020202020204" pitchFamily="34" charset="0"/>
              </a:rPr>
              <a:t>&amp;&amp;</a:t>
            </a:r>
            <a:r>
              <a:rPr lang="en-US" sz="2400" dirty="0">
                <a:latin typeface="Century Gothic" panose="020B0502020202020204" pitchFamily="34" charset="0"/>
              </a:rPr>
              <a:t> and </a:t>
            </a:r>
            <a:r>
              <a:rPr lang="en-US" sz="2400" b="1" dirty="0">
                <a:latin typeface="Bahnschrift Condensed" panose="020B0502040204020203" pitchFamily="34" charset="0"/>
              </a:rPr>
              <a:t>| |</a:t>
            </a:r>
            <a:r>
              <a:rPr lang="en-US" sz="2400" dirty="0">
                <a:latin typeface="Century Gothic" panose="020B0502020202020204" pitchFamily="34" charset="0"/>
              </a:rPr>
              <a:t> outside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D95523D-7F7B-4FAA-A214-1987B025E0A0}"/>
              </a:ext>
            </a:extLst>
          </p:cNvPr>
          <p:cNvSpPr/>
          <p:nvPr/>
        </p:nvSpPr>
        <p:spPr>
          <a:xfrm rot="1700882">
            <a:off x="4420586" y="5289638"/>
            <a:ext cx="615388" cy="2397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D748018-35DC-47E2-8FCE-6D6B0B852E75}"/>
              </a:ext>
            </a:extLst>
          </p:cNvPr>
          <p:cNvSpPr/>
          <p:nvPr/>
        </p:nvSpPr>
        <p:spPr>
          <a:xfrm rot="12586343">
            <a:off x="3997344" y="3896719"/>
            <a:ext cx="414219" cy="22863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30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A492-C455-4210-A977-FA3DEF53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>
            <a:normAutofit/>
          </a:bodyPr>
          <a:lstStyle/>
          <a:p>
            <a:r>
              <a:rPr lang="en-US" dirty="0"/>
              <a:t>Use of Compound Conditions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7704728-6273-453F-94AD-2A165AC912C5}"/>
              </a:ext>
            </a:extLst>
          </p:cNvPr>
          <p:cNvSpPr/>
          <p:nvPr/>
        </p:nvSpPr>
        <p:spPr>
          <a:xfrm>
            <a:off x="2885562" y="3429000"/>
            <a:ext cx="585873" cy="65568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9A68B3-94D4-4386-9DAE-08293F728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2" y="1458864"/>
            <a:ext cx="11803296" cy="525164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F1BD0-2ECD-4735-8917-F6F77BB83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23" y="1721085"/>
            <a:ext cx="10628077" cy="4771790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EB24A81C-CE69-4763-A507-40B0194CC10F}"/>
              </a:ext>
            </a:extLst>
          </p:cNvPr>
          <p:cNvSpPr/>
          <p:nvPr/>
        </p:nvSpPr>
        <p:spPr>
          <a:xfrm rot="12586343">
            <a:off x="2010960" y="4146520"/>
            <a:ext cx="687098" cy="31696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59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4FA6B-1992-4F9F-87B5-FF895DB92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Compound Conditions (output)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7DEB9-8BD7-4850-885D-F93823654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02573"/>
            <a:ext cx="12201909" cy="303339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A6039-E52D-44DC-98BE-919B1AF73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81" y="1767048"/>
            <a:ext cx="9829437" cy="43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58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0FDAF-18CC-4407-A4B4-0E84C6A9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1031314"/>
            <a:ext cx="7458075" cy="3298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DCD87A-8644-46A3-8D01-AF783CE4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Command Conditions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2DAE0-B794-4AC6-A1B2-E086A9D23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274"/>
            <a:ext cx="12192000" cy="2676294"/>
          </a:xfr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100A8A44-AC45-48BD-BF54-C96543CD2D8C}"/>
              </a:ext>
            </a:extLst>
          </p:cNvPr>
          <p:cNvSpPr/>
          <p:nvPr/>
        </p:nvSpPr>
        <p:spPr>
          <a:xfrm>
            <a:off x="6342480" y="2973530"/>
            <a:ext cx="542069" cy="146705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5F973-5B46-4BE3-9F27-C641BC8EB0E4}"/>
              </a:ext>
            </a:extLst>
          </p:cNvPr>
          <p:cNvSpPr txBox="1"/>
          <p:nvPr/>
        </p:nvSpPr>
        <p:spPr>
          <a:xfrm>
            <a:off x="4025025" y="4440589"/>
            <a:ext cx="5853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In the first example, everything is ok.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In the second example, I added an argument – now there are two.  The test requires there be only 1 so I get the usage statement.</a:t>
            </a:r>
          </a:p>
        </p:txBody>
      </p:sp>
    </p:spTree>
    <p:extLst>
      <p:ext uri="{BB962C8B-B14F-4D97-AF65-F5344CB8AC3E}">
        <p14:creationId xmlns:p14="http://schemas.microsoft.com/office/powerpoint/2010/main" val="2505440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4B10B-B3C7-43F2-979F-03800EC4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37" y="1837944"/>
            <a:ext cx="8464369" cy="2266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402A4-CDE9-4148-96AE-81DAF33F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Command Conditions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60131-EB1E-4318-87D9-2CFF8A567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514"/>
            <a:ext cx="12192000" cy="1754428"/>
          </a:xfr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84B0A30-6DB1-42CD-89E9-098360811577}"/>
              </a:ext>
            </a:extLst>
          </p:cNvPr>
          <p:cNvSpPr/>
          <p:nvPr/>
        </p:nvSpPr>
        <p:spPr>
          <a:xfrm>
            <a:off x="7289763" y="2971077"/>
            <a:ext cx="640627" cy="158940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CC163-EFC7-42A1-93A0-2C2E797ABEAA}"/>
              </a:ext>
            </a:extLst>
          </p:cNvPr>
          <p:cNvSpPr txBox="1"/>
          <p:nvPr/>
        </p:nvSpPr>
        <p:spPr>
          <a:xfrm>
            <a:off x="6479395" y="4446867"/>
            <a:ext cx="2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Encrypted password file</a:t>
            </a:r>
          </a:p>
        </p:txBody>
      </p:sp>
    </p:spTree>
    <p:extLst>
      <p:ext uri="{BB962C8B-B14F-4D97-AF65-F5344CB8AC3E}">
        <p14:creationId xmlns:p14="http://schemas.microsoft.com/office/powerpoint/2010/main" val="2456525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CE39-4ADD-4551-910B-DF209409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Conditional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2BB2-7A75-4498-A820-461A07CD0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case </a:t>
            </a:r>
            <a:r>
              <a:rPr lang="en-US" dirty="0"/>
              <a:t>statement is the second conditional offered by the shell. </a:t>
            </a:r>
          </a:p>
          <a:p>
            <a:r>
              <a:rPr lang="en-US" dirty="0"/>
              <a:t>This statement is somewhat similar to the </a:t>
            </a:r>
            <a:r>
              <a:rPr lang="en-US" b="1" dirty="0"/>
              <a:t>switch </a:t>
            </a:r>
            <a:r>
              <a:rPr lang="en-US" dirty="0"/>
              <a:t>statement of C</a:t>
            </a:r>
          </a:p>
          <a:p>
            <a:r>
              <a:rPr lang="en-US" dirty="0"/>
              <a:t>It easily surpasses the string matching feature of </a:t>
            </a:r>
            <a:r>
              <a:rPr lang="en-US" b="1" dirty="0"/>
              <a:t>if,</a:t>
            </a:r>
            <a:r>
              <a:rPr lang="en-US" dirty="0"/>
              <a:t> because of its compact construct</a:t>
            </a:r>
          </a:p>
          <a:p>
            <a:r>
              <a:rPr lang="en-US" dirty="0"/>
              <a:t>Structure: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case expression in</a:t>
            </a:r>
          </a:p>
          <a:p>
            <a:pPr marL="457200" lvl="1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pattern1) commands1;;</a:t>
            </a:r>
          </a:p>
          <a:p>
            <a:pPr marL="457200" lvl="1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pattern2) commands2;;</a:t>
            </a:r>
          </a:p>
          <a:p>
            <a:pPr marL="457200" lvl="1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pattern3) commands3;;</a:t>
            </a:r>
          </a:p>
          <a:p>
            <a:pPr marL="457200" lvl="1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…</a:t>
            </a:r>
          </a:p>
          <a:p>
            <a:pPr marL="0" indent="0">
              <a:buNone/>
            </a:pPr>
            <a:r>
              <a:rPr lang="en-US" sz="2800" b="1" dirty="0" err="1">
                <a:solidFill>
                  <a:srgbClr val="0070C0"/>
                </a:solidFill>
              </a:rPr>
              <a:t>esac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42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10BAE5-B2DC-4707-BC6D-40A5766B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762" y="1495666"/>
            <a:ext cx="9034362" cy="4997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64539-0286-4BC7-8A7F-05557B5F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78D719-C8B4-4F9A-9C2F-DA426728B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523" y="1086522"/>
            <a:ext cx="4916954" cy="5700487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15EFB4C-FEE0-4900-BC4D-B8FD605F7DFE}"/>
              </a:ext>
            </a:extLst>
          </p:cNvPr>
          <p:cNvSpPr/>
          <p:nvPr/>
        </p:nvSpPr>
        <p:spPr>
          <a:xfrm>
            <a:off x="4581467" y="4402717"/>
            <a:ext cx="952729" cy="52564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85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C7B1-D1B3-44E6-91CD-1E52B043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Example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2E3232-2245-431B-BE0E-DEA2598B7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82" y="1086522"/>
            <a:ext cx="7718835" cy="577360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AB3AB-7746-48BE-A482-834D88112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079" y="2125712"/>
            <a:ext cx="8453839" cy="32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12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C8B9-1813-4294-994F-9FF55084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Wild Cards and the ‘</a:t>
            </a:r>
            <a:r>
              <a:rPr lang="en-US" b="1" dirty="0">
                <a:latin typeface="Bahnschrift Condensed" panose="020B0502040204020203" pitchFamily="34" charset="0"/>
              </a:rPr>
              <a:t>|</a:t>
            </a:r>
            <a:r>
              <a:rPr lang="en-US" b="1" dirty="0"/>
              <a:t>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68FD2-59A5-4969-8A2D-A0CA3B1CE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‘case’ delimits multiple patterns with a ‘|’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B8B3C-CBAA-478F-A5D9-8E8766B7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71" y="2376651"/>
            <a:ext cx="8209732" cy="35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5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67AE-FC18-46D7-84F9-B7938E8A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10503532" cy="1826581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Chapter</a:t>
            </a:r>
            <a:r>
              <a:rPr lang="en-US" b="1" dirty="0">
                <a:latin typeface="Century Gothic" panose="020B0502020202020204" pitchFamily="34" charset="0"/>
              </a:rPr>
              <a:t> 13 -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***</a:t>
            </a:r>
            <a:br>
              <a:rPr lang="en-US" b="1" dirty="0">
                <a:latin typeface="Century Gothic" panose="020B0502020202020204" pitchFamily="34" charset="0"/>
              </a:rPr>
            </a:br>
            <a:r>
              <a:rPr lang="en-US" b="1" dirty="0">
                <a:latin typeface="Century Gothic" panose="020B0502020202020204" pitchFamily="34" charset="0"/>
              </a:rPr>
              <a:t>Shell Programming, Part I</a:t>
            </a:r>
          </a:p>
        </p:txBody>
      </p:sp>
    </p:spTree>
    <p:extLst>
      <p:ext uri="{BB962C8B-B14F-4D97-AF65-F5344CB8AC3E}">
        <p14:creationId xmlns:p14="http://schemas.microsoft.com/office/powerpoint/2010/main" val="213297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160C-9A1F-4BDF-BEFB-BCEBDC61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Wild Cards and the ‘</a:t>
            </a:r>
            <a:r>
              <a:rPr lang="en-US" b="1" dirty="0">
                <a:latin typeface="Bahnschrift Condensed" panose="020B0502040204020203" pitchFamily="34" charset="0"/>
              </a:rPr>
              <a:t>|</a:t>
            </a:r>
            <a:r>
              <a:rPr lang="en-US" b="1" dirty="0"/>
              <a:t>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847484-2532-4BDC-8C33-E94F3E3CC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2746"/>
            <a:ext cx="12209660" cy="308919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7D4E01-2119-4FE2-BCAA-AB0F4F51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83" y="2041974"/>
            <a:ext cx="10460117" cy="28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70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FA98DB-6E41-429A-BFD7-FAD794B7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74" y="2286142"/>
            <a:ext cx="8386452" cy="4076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AEFF0-7C8D-485B-B0CF-5878697D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3984" cy="721397"/>
          </a:xfrm>
        </p:spPr>
        <p:txBody>
          <a:bodyPr/>
          <a:lstStyle/>
          <a:p>
            <a:r>
              <a:rPr lang="en-US" dirty="0"/>
              <a:t>Computational Handling with ‘</a:t>
            </a:r>
            <a:r>
              <a:rPr lang="en-US" b="1" dirty="0"/>
              <a:t>expr</a:t>
            </a:r>
            <a:r>
              <a:rPr lang="en-US" dirty="0"/>
              <a:t>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ED482-DE54-419F-B0F5-1B629B913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34" y="1361599"/>
            <a:ext cx="11513736" cy="3966013"/>
          </a:xfr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FC0D7E6D-4F01-4C09-A7C9-1131B000710F}"/>
              </a:ext>
            </a:extLst>
          </p:cNvPr>
          <p:cNvSpPr/>
          <p:nvPr/>
        </p:nvSpPr>
        <p:spPr>
          <a:xfrm rot="5400000">
            <a:off x="4657208" y="4039113"/>
            <a:ext cx="466725" cy="275199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8A0900-EB1B-48EF-9BF3-F44386FB82F5}"/>
              </a:ext>
            </a:extLst>
          </p:cNvPr>
          <p:cNvSpPr/>
          <p:nvPr/>
        </p:nvSpPr>
        <p:spPr>
          <a:xfrm>
            <a:off x="838200" y="1142513"/>
            <a:ext cx="1082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expr </a:t>
            </a:r>
            <a:r>
              <a:rPr lang="en-US" sz="2000" dirty="0">
                <a:latin typeface="Century Gothic" panose="020B0502020202020204" pitchFamily="34" charset="0"/>
              </a:rPr>
              <a:t>performs the four basic arithmetic operations and the modulus (remainder) function. It handles only integers; decimal portions are simply truncated or ignored.</a:t>
            </a:r>
          </a:p>
        </p:txBody>
      </p:sp>
    </p:spTree>
    <p:extLst>
      <p:ext uri="{BB962C8B-B14F-4D97-AF65-F5344CB8AC3E}">
        <p14:creationId xmlns:p14="http://schemas.microsoft.com/office/powerpoint/2010/main" val="675586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A136A-EEF7-454D-9EED-2A09788A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55" y="1724703"/>
            <a:ext cx="9204689" cy="406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983A1-5374-4C0F-A873-F546CF81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/>
              <a:t>Computational Handling with ‘</a:t>
            </a:r>
            <a:r>
              <a:rPr lang="en-US" b="1" dirty="0"/>
              <a:t>expr</a:t>
            </a:r>
            <a:r>
              <a:rPr lang="en-US" dirty="0"/>
              <a:t>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A3257D-EE27-4A6D-8563-B593AF090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3012"/>
            <a:ext cx="10643468" cy="4354799"/>
          </a:xfr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05C57F76-B1A5-4789-9233-29DA5DACE823}"/>
              </a:ext>
            </a:extLst>
          </p:cNvPr>
          <p:cNvSpPr/>
          <p:nvPr/>
        </p:nvSpPr>
        <p:spPr>
          <a:xfrm rot="18054917">
            <a:off x="5604012" y="3438199"/>
            <a:ext cx="290198" cy="474197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05E9D0B3-1D43-42A2-A002-554E173EF62E}"/>
              </a:ext>
            </a:extLst>
          </p:cNvPr>
          <p:cNvSpPr/>
          <p:nvPr/>
        </p:nvSpPr>
        <p:spPr>
          <a:xfrm rot="18054917">
            <a:off x="5478451" y="2857356"/>
            <a:ext cx="290198" cy="47419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54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5E5B7-3082-4DB7-84C2-5248210B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288913"/>
            <a:ext cx="9772210" cy="41994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A5CB5-4BEA-47B4-BECB-2D9F4455A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with ‘</a:t>
            </a:r>
            <a:r>
              <a:rPr lang="en-US" b="1" dirty="0" err="1"/>
              <a:t>bc</a:t>
            </a:r>
            <a:r>
              <a:rPr lang="en-US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54088-E1F2-4C84-AEF2-72204FE58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‘expr’ cannot handle floating point – that’s where ‘</a:t>
            </a:r>
            <a:r>
              <a:rPr lang="en-US" dirty="0" err="1">
                <a:latin typeface="Century Gothic" panose="020B0502020202020204" pitchFamily="34" charset="0"/>
              </a:rPr>
              <a:t>bc</a:t>
            </a:r>
            <a:r>
              <a:rPr lang="en-US" dirty="0">
                <a:latin typeface="Century Gothic" panose="020B0502020202020204" pitchFamily="34" charset="0"/>
              </a:rPr>
              <a:t>’ comes in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dirty="0" err="1">
                <a:latin typeface="Century Gothic" panose="020B0502020202020204" pitchFamily="34" charset="0"/>
              </a:rPr>
              <a:t>bc</a:t>
            </a:r>
            <a:r>
              <a:rPr lang="en-US" dirty="0">
                <a:latin typeface="Century Gothic" panose="020B0502020202020204" pitchFamily="34" charset="0"/>
              </a:rPr>
              <a:t>’ is an environment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926E1550-8845-459D-B03D-E77B5ED59BE6}"/>
              </a:ext>
            </a:extLst>
          </p:cNvPr>
          <p:cNvSpPr/>
          <p:nvPr/>
        </p:nvSpPr>
        <p:spPr>
          <a:xfrm>
            <a:off x="3314472" y="3045491"/>
            <a:ext cx="1215549" cy="42160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1F76179-D0E0-49B7-AA02-59EADFE65552}"/>
              </a:ext>
            </a:extLst>
          </p:cNvPr>
          <p:cNvSpPr/>
          <p:nvPr/>
        </p:nvSpPr>
        <p:spPr>
          <a:xfrm>
            <a:off x="1460862" y="5900125"/>
            <a:ext cx="1188172" cy="43321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3AD4B6B7-E6BE-41E5-ADC2-4C93B353604E}"/>
              </a:ext>
            </a:extLst>
          </p:cNvPr>
          <p:cNvSpPr/>
          <p:nvPr/>
        </p:nvSpPr>
        <p:spPr>
          <a:xfrm>
            <a:off x="1871064" y="4457016"/>
            <a:ext cx="1133418" cy="4982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CFD35-6167-4114-A946-5F2AFDA80C26}"/>
              </a:ext>
            </a:extLst>
          </p:cNvPr>
          <p:cNvSpPr txBox="1"/>
          <p:nvPr/>
        </p:nvSpPr>
        <p:spPr>
          <a:xfrm>
            <a:off x="3014007" y="4528424"/>
            <a:ext cx="278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‘scale’ sets the number of decimal points</a:t>
            </a:r>
          </a:p>
        </p:txBody>
      </p:sp>
    </p:spTree>
    <p:extLst>
      <p:ext uri="{BB962C8B-B14F-4D97-AF65-F5344CB8AC3E}">
        <p14:creationId xmlns:p14="http://schemas.microsoft.com/office/powerpoint/2010/main" val="4151103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EF9FE-A6F8-4C19-BF0D-88C071BB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241"/>
            <a:ext cx="10614852" cy="2514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DF0C9-0533-4D8D-97FE-BCA725E8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 err="1"/>
              <a:t>bc</a:t>
            </a:r>
            <a:r>
              <a:rPr lang="en-US" dirty="0"/>
              <a:t>’ Accepts Input from Pipes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DDACE4-E329-445A-8866-AF6F38029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1900"/>
            <a:ext cx="10811862" cy="1355334"/>
          </a:xfr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26A282A0-C58D-4549-9EFA-98C297FD0711}"/>
              </a:ext>
            </a:extLst>
          </p:cNvPr>
          <p:cNvSpPr/>
          <p:nvPr/>
        </p:nvSpPr>
        <p:spPr>
          <a:xfrm>
            <a:off x="5091540" y="2380040"/>
            <a:ext cx="339478" cy="72139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EAB04D2-CFC4-4992-868B-CBF9999F81FB}"/>
              </a:ext>
            </a:extLst>
          </p:cNvPr>
          <p:cNvSpPr/>
          <p:nvPr/>
        </p:nvSpPr>
        <p:spPr>
          <a:xfrm>
            <a:off x="7712683" y="2351301"/>
            <a:ext cx="366855" cy="75013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45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CB36-22ED-4BEA-88CB-9FC616E0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</a:t>
            </a:r>
            <a:r>
              <a:rPr lang="en-US" dirty="0" err="1"/>
              <a:t>bc</a:t>
            </a:r>
            <a:r>
              <a:rPr lang="en-US" dirty="0"/>
              <a:t>’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85FAF-418E-4E5A-9EEF-772D2B396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96" y="1148298"/>
            <a:ext cx="8447807" cy="557555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97C3CE-F3FB-41CC-A7E0-97DCF617A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56" y="914552"/>
            <a:ext cx="8449788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62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ABCA-D81A-40A8-B6A9-B2F30F088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 err="1">
                <a:solidFill>
                  <a:srgbClr val="0070C0"/>
                </a:solidFill>
              </a:rPr>
              <a:t>gedit</a:t>
            </a:r>
            <a:r>
              <a:rPr lang="en-US" dirty="0"/>
              <a:t>’ Editor </a:t>
            </a:r>
            <a:r>
              <a:rPr lang="en-US" b="1" dirty="0">
                <a:solidFill>
                  <a:srgbClr val="FF0000"/>
                </a:solidFill>
              </a:rPr>
              <a:t>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C8CF-7E42-4801-B8FF-EAFC50EC8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gedit</a:t>
            </a:r>
            <a:r>
              <a:rPr lang="en-US" dirty="0"/>
              <a:t>’ is the Ubuntu default text editor</a:t>
            </a:r>
          </a:p>
          <a:p>
            <a:r>
              <a:rPr lang="en-US" dirty="0"/>
              <a:t>Type ‘</a:t>
            </a:r>
            <a:r>
              <a:rPr lang="en-US" dirty="0" err="1"/>
              <a:t>gedit</a:t>
            </a:r>
            <a:r>
              <a:rPr lang="en-US" dirty="0"/>
              <a:t> &lt;filename&gt;’ or ‘</a:t>
            </a:r>
            <a:r>
              <a:rPr lang="en-US" dirty="0" err="1"/>
              <a:t>gedit</a:t>
            </a:r>
            <a:r>
              <a:rPr lang="en-US" dirty="0"/>
              <a:t> &lt;f1&gt; &lt;f2&gt; … &lt;</a:t>
            </a:r>
            <a:r>
              <a:rPr lang="en-US" dirty="0" err="1"/>
              <a:t>fn</a:t>
            </a:r>
            <a:r>
              <a:rPr lang="en-US" dirty="0"/>
              <a:t>&gt;’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7C650-ADB3-4EDB-90D9-B190F09A5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8828"/>
            <a:ext cx="10515600" cy="374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4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640C7A-7C27-46D7-888E-7A099EB3E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59" y="1464683"/>
            <a:ext cx="9479482" cy="5061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21D80-8837-4E12-8834-8227BBDC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gedit</a:t>
            </a:r>
            <a:r>
              <a:rPr lang="en-US" dirty="0"/>
              <a:t>’ Editor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05D3C6-6352-456B-B3E0-0D2FCC629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6521"/>
            <a:ext cx="10515600" cy="5612543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87D299F8-D606-4439-88BA-C4B7D4E350C4}"/>
              </a:ext>
            </a:extLst>
          </p:cNvPr>
          <p:cNvSpPr/>
          <p:nvPr/>
        </p:nvSpPr>
        <p:spPr>
          <a:xfrm>
            <a:off x="2942598" y="2747079"/>
            <a:ext cx="1691913" cy="39970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C43EAB-8001-4812-A45A-E74F8ACADA0D}"/>
              </a:ext>
            </a:extLst>
          </p:cNvPr>
          <p:cNvSpPr/>
          <p:nvPr/>
        </p:nvSpPr>
        <p:spPr>
          <a:xfrm>
            <a:off x="6428862" y="4974103"/>
            <a:ext cx="1795947" cy="4763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57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551F-B857-41D5-AA6E-711D9E87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GEDIT on Ubuntu 18.x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C3DB2C-3407-47A6-A205-2ADFA03E3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64818"/>
            <a:ext cx="12188618" cy="3661194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F4C9BE6E-EDEE-4F4C-B8EB-0AC3A865321F}"/>
              </a:ext>
            </a:extLst>
          </p:cNvPr>
          <p:cNvSpPr/>
          <p:nvPr/>
        </p:nvSpPr>
        <p:spPr>
          <a:xfrm>
            <a:off x="92280" y="1325461"/>
            <a:ext cx="503339" cy="6375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498236C-BFF0-45B1-9C76-C3FEB7A57AF4}"/>
              </a:ext>
            </a:extLst>
          </p:cNvPr>
          <p:cNvSpPr/>
          <p:nvPr/>
        </p:nvSpPr>
        <p:spPr>
          <a:xfrm>
            <a:off x="11292980" y="1325460"/>
            <a:ext cx="503339" cy="6375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D681C271-284E-4738-8EE2-7BF900F556F3}"/>
              </a:ext>
            </a:extLst>
          </p:cNvPr>
          <p:cNvSpPr/>
          <p:nvPr/>
        </p:nvSpPr>
        <p:spPr>
          <a:xfrm>
            <a:off x="11729207" y="2325546"/>
            <a:ext cx="392299" cy="8556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B1DB6-2995-4A52-9C2E-50E8381647E9}"/>
              </a:ext>
            </a:extLst>
          </p:cNvPr>
          <p:cNvSpPr txBox="1"/>
          <p:nvPr/>
        </p:nvSpPr>
        <p:spPr>
          <a:xfrm>
            <a:off x="10267539" y="3124081"/>
            <a:ext cx="185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MS Windows-CUI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6C1B0-0C6B-4732-A011-1180AD3163F5}"/>
              </a:ext>
            </a:extLst>
          </p:cNvPr>
          <p:cNvSpPr txBox="1"/>
          <p:nvPr/>
        </p:nvSpPr>
        <p:spPr>
          <a:xfrm>
            <a:off x="9957732" y="1420712"/>
            <a:ext cx="1396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Save As, etc.</a:t>
            </a:r>
          </a:p>
        </p:txBody>
      </p:sp>
    </p:spTree>
    <p:extLst>
      <p:ext uri="{BB962C8B-B14F-4D97-AF65-F5344CB8AC3E}">
        <p14:creationId xmlns:p14="http://schemas.microsoft.com/office/powerpoint/2010/main" val="2987337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D888-E366-42C4-81EF-9A932928E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GEDIT on Ubuntu 18.x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6E4DDA-1B03-445A-B278-8DC3B597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302" y="1156620"/>
            <a:ext cx="5033395" cy="540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6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B001-B7EC-437F-B65C-959F4993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Programming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ED234-36D2-41A3-898C-5AEFA0FE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085" y="1476375"/>
            <a:ext cx="11399885" cy="4714876"/>
          </a:xfrm>
        </p:spPr>
        <p:txBody>
          <a:bodyPr>
            <a:normAutofit/>
          </a:bodyPr>
          <a:lstStyle/>
          <a:p>
            <a:r>
              <a:rPr lang="en-US" dirty="0"/>
              <a:t>When a group of commands have to be executed regularly, they should be stored in a file, and the file executed as a </a:t>
            </a:r>
            <a:r>
              <a:rPr lang="en-US" b="1" dirty="0"/>
              <a:t>shell script </a:t>
            </a:r>
            <a:r>
              <a:rPr lang="en-US" dirty="0"/>
              <a:t>or </a:t>
            </a:r>
            <a:r>
              <a:rPr lang="en-US" b="1" dirty="0"/>
              <a:t>shell program</a:t>
            </a:r>
            <a:r>
              <a:rPr lang="en-US" dirty="0"/>
              <a:t>. </a:t>
            </a:r>
          </a:p>
          <a:p>
            <a:r>
              <a:rPr lang="en-US" dirty="0"/>
              <a:t>It’s </a:t>
            </a:r>
            <a:r>
              <a:rPr lang="en-US" b="1" dirty="0"/>
              <a:t>not mandatory</a:t>
            </a:r>
            <a:r>
              <a:rPr lang="en-US" dirty="0"/>
              <a:t>, using the </a:t>
            </a:r>
            <a:r>
              <a:rPr lang="en-US" b="1" dirty="0"/>
              <a:t>.</a:t>
            </a:r>
            <a:r>
              <a:rPr lang="en-US" b="1" dirty="0" err="1"/>
              <a:t>sh</a:t>
            </a:r>
            <a:r>
              <a:rPr lang="en-US" b="1" dirty="0"/>
              <a:t> </a:t>
            </a:r>
            <a:r>
              <a:rPr lang="en-US" dirty="0"/>
              <a:t>or </a:t>
            </a:r>
            <a:r>
              <a:rPr lang="en-US" b="1" dirty="0"/>
              <a:t>.bash </a:t>
            </a:r>
            <a:r>
              <a:rPr lang="en-US" dirty="0"/>
              <a:t>extension for shell. It is only to differentiate them from compiled programs such as C, C++, etc.</a:t>
            </a:r>
          </a:p>
          <a:p>
            <a:r>
              <a:rPr lang="en-US" dirty="0"/>
              <a:t>A shell script needs to have </a:t>
            </a:r>
            <a:r>
              <a:rPr lang="en-US" b="1" dirty="0"/>
              <a:t>execute permission </a:t>
            </a:r>
            <a:r>
              <a:rPr lang="en-US" dirty="0"/>
              <a:t>when </a:t>
            </a:r>
            <a:r>
              <a:rPr lang="en-US" b="1" dirty="0"/>
              <a:t>invoked by its name</a:t>
            </a:r>
            <a:r>
              <a:rPr lang="en-US" dirty="0"/>
              <a:t>. </a:t>
            </a:r>
          </a:p>
          <a:p>
            <a:r>
              <a:rPr lang="en-US" dirty="0"/>
              <a:t>They are typically used to automate routine tasks and are often scheduled to run noninteractively with </a:t>
            </a:r>
            <a:r>
              <a:rPr lang="en-US" dirty="0" err="1"/>
              <a:t>cron</a:t>
            </a:r>
            <a:r>
              <a:rPr lang="en-US" dirty="0"/>
              <a:t>.</a:t>
            </a:r>
          </a:p>
          <a:p>
            <a:r>
              <a:rPr lang="en-US" dirty="0">
                <a:latin typeface="Century Gothic" panose="020B0502020202020204" pitchFamily="34" charset="0"/>
              </a:rPr>
              <a:t>Most constructs borrowed from the C programming language developed in the early 70s</a:t>
            </a:r>
          </a:p>
          <a:p>
            <a:r>
              <a:rPr lang="en-US" dirty="0"/>
              <a:t>Not recommended for number crunching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External UNIX commands blend easily with the shell’s internal constructs in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shell scripts</a:t>
            </a:r>
          </a:p>
        </p:txBody>
      </p:sp>
    </p:spTree>
    <p:extLst>
      <p:ext uri="{BB962C8B-B14F-4D97-AF65-F5344CB8AC3E}">
        <p14:creationId xmlns:p14="http://schemas.microsoft.com/office/powerpoint/2010/main" val="2270714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603F3-097A-45B3-9849-F965D3003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271"/>
          <a:stretch/>
        </p:blipFill>
        <p:spPr>
          <a:xfrm>
            <a:off x="833131" y="1948392"/>
            <a:ext cx="9920594" cy="4544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4BFB7E-395A-49CE-8870-A0C6C536F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gedit</a:t>
            </a:r>
            <a:r>
              <a:rPr lang="en-US" dirty="0"/>
              <a:t>’ Editor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EEC1-4B1E-4ED3-B728-50715DC9A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If you do not have ‘</a:t>
            </a:r>
            <a:r>
              <a:rPr lang="en-US" dirty="0" err="1">
                <a:latin typeface="Century Gothic" panose="020B0502020202020204" pitchFamily="34" charset="0"/>
              </a:rPr>
              <a:t>gedit</a:t>
            </a:r>
            <a:r>
              <a:rPr lang="en-US" dirty="0">
                <a:latin typeface="Century Gothic" panose="020B0502020202020204" pitchFamily="34" charset="0"/>
              </a:rPr>
              <a:t>’ installed, run the following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B2B2A2-DADD-4845-8E66-EE10B1C1CB95}"/>
              </a:ext>
            </a:extLst>
          </p:cNvPr>
          <p:cNvCxnSpPr/>
          <p:nvPr/>
        </p:nvCxnSpPr>
        <p:spPr>
          <a:xfrm>
            <a:off x="2954876" y="3100701"/>
            <a:ext cx="41832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2E1DFF-B52A-4B8E-8E41-8F90BA2E8DC1}"/>
              </a:ext>
            </a:extLst>
          </p:cNvPr>
          <p:cNvSpPr txBox="1"/>
          <p:nvPr/>
        </p:nvSpPr>
        <p:spPr>
          <a:xfrm>
            <a:off x="4943669" y="3429000"/>
            <a:ext cx="230466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Try ‘</a:t>
            </a:r>
            <a:r>
              <a:rPr lang="en-US" b="1" dirty="0" err="1">
                <a:solidFill>
                  <a:srgbClr val="FF0000"/>
                </a:solidFill>
              </a:rPr>
              <a:t>gedit</a:t>
            </a:r>
            <a:r>
              <a:rPr lang="en-US" b="1" dirty="0">
                <a:solidFill>
                  <a:srgbClr val="FF0000"/>
                </a:solidFill>
              </a:rPr>
              <a:t>’ first before trying to install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89094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FD47-153A-4AA1-8D45-0CD4C3B3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/>
              <a:t>for</a:t>
            </a:r>
            <a:r>
              <a:rPr lang="en-US" dirty="0"/>
              <a:t>’: Looping with a List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69DD-21B1-49C7-82B4-44AE8CE53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11" y="1476374"/>
            <a:ext cx="11367033" cy="5198197"/>
          </a:xfrm>
        </p:spPr>
        <p:txBody>
          <a:bodyPr>
            <a:normAutofit/>
          </a:bodyPr>
          <a:lstStyle/>
          <a:p>
            <a:r>
              <a:rPr lang="en-US" dirty="0"/>
              <a:t>Three types of shell loops include: ‘</a:t>
            </a:r>
            <a:r>
              <a:rPr lang="en-US" b="1" dirty="0"/>
              <a:t>for</a:t>
            </a:r>
            <a:r>
              <a:rPr lang="en-US" dirty="0"/>
              <a:t>’, ‘</a:t>
            </a:r>
            <a:r>
              <a:rPr lang="en-US" b="1" dirty="0"/>
              <a:t>while</a:t>
            </a:r>
            <a:r>
              <a:rPr lang="en-US" dirty="0"/>
              <a:t>’, and ‘</a:t>
            </a:r>
            <a:r>
              <a:rPr lang="en-US" b="1" dirty="0"/>
              <a:t>until</a:t>
            </a:r>
            <a:r>
              <a:rPr lang="en-US" dirty="0"/>
              <a:t>’</a:t>
            </a:r>
          </a:p>
          <a:p>
            <a:r>
              <a:rPr lang="en-US" dirty="0"/>
              <a:t>A key part of any programming and scripting language is the ability to run the </a:t>
            </a:r>
            <a:r>
              <a:rPr lang="en-US" u="sng" dirty="0"/>
              <a:t>same piece of code again and again</a:t>
            </a:r>
            <a:endParaRPr lang="en-US" dirty="0"/>
          </a:p>
          <a:p>
            <a:r>
              <a:rPr lang="en-US" dirty="0"/>
              <a:t>A ‘for’ loop repeats a certain section of the code over and over </a:t>
            </a:r>
          </a:p>
          <a:p>
            <a:r>
              <a:rPr lang="en-US" dirty="0"/>
              <a:t>A ‘for’ loop is useful so that a series of commands can keep running until a particular </a:t>
            </a:r>
            <a:r>
              <a:rPr lang="en-US" u="sng" dirty="0"/>
              <a:t>condition is met</a:t>
            </a:r>
            <a:r>
              <a:rPr lang="en-US" dirty="0"/>
              <a:t>, after which the loop will stop.</a:t>
            </a:r>
          </a:p>
          <a:p>
            <a:r>
              <a:rPr lang="en-US" dirty="0"/>
              <a:t>‘for’ uses a list – syntax is: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for variable in list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do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     commands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done</a:t>
            </a:r>
          </a:p>
          <a:p>
            <a:r>
              <a:rPr lang="en-US" dirty="0"/>
              <a:t>‘do’ and ‘done’ bound the loop body, e.g. everything within ‘do’ and ‘done’ are performed as part of the ‘for’ loop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56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07C97-60C8-4DDC-A5CE-4B7C6446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‘</a:t>
            </a:r>
            <a:r>
              <a:rPr lang="en-US" b="1" dirty="0"/>
              <a:t>for</a:t>
            </a:r>
            <a:r>
              <a:rPr lang="en-US" dirty="0"/>
              <a:t>’ Looping with a List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FA029-B576-4924-84F2-910985ECE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74" y="1560182"/>
            <a:ext cx="8628851" cy="529781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C2FFF2-2FCF-4B62-A714-2F092091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0"/>
            <a:ext cx="3457143" cy="65722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CA47F0-C031-4153-98B7-DF38E12A5912}"/>
              </a:ext>
            </a:extLst>
          </p:cNvPr>
          <p:cNvSpPr/>
          <p:nvPr/>
        </p:nvSpPr>
        <p:spPr>
          <a:xfrm>
            <a:off x="3781424" y="1266736"/>
            <a:ext cx="78962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At every iteration, each word in </a:t>
            </a:r>
            <a:r>
              <a:rPr lang="en-US" sz="2400" i="1" dirty="0">
                <a:latin typeface="Century Gothic" panose="020B0502020202020204" pitchFamily="34" charset="0"/>
              </a:rPr>
              <a:t>list </a:t>
            </a:r>
            <a:r>
              <a:rPr lang="en-US" sz="2400" dirty="0">
                <a:latin typeface="Century Gothic" panose="020B0502020202020204" pitchFamily="34" charset="0"/>
              </a:rPr>
              <a:t>is assigned to </a:t>
            </a:r>
            <a:r>
              <a:rPr lang="en-US" sz="2400" i="1" dirty="0">
                <a:latin typeface="Century Gothic" panose="020B0502020202020204" pitchFamily="34" charset="0"/>
              </a:rPr>
              <a:t>variable</a:t>
            </a:r>
            <a:r>
              <a:rPr lang="en-US" sz="2400" dirty="0">
                <a:latin typeface="Century Gothic" panose="020B0502020202020204" pitchFamily="34" charset="0"/>
              </a:rPr>
              <a:t>, and </a:t>
            </a:r>
            <a:r>
              <a:rPr lang="en-US" sz="2400" i="1" dirty="0">
                <a:latin typeface="Century Gothic" panose="020B0502020202020204" pitchFamily="34" charset="0"/>
              </a:rPr>
              <a:t>commands </a:t>
            </a:r>
            <a:r>
              <a:rPr lang="en-US" sz="2400" dirty="0">
                <a:latin typeface="Century Gothic" panose="020B0502020202020204" pitchFamily="34" charset="0"/>
              </a:rPr>
              <a:t>are executed. The loop terminates when </a:t>
            </a:r>
            <a:r>
              <a:rPr lang="en-US" sz="2400" i="1" dirty="0">
                <a:latin typeface="Century Gothic" panose="020B0502020202020204" pitchFamily="34" charset="0"/>
              </a:rPr>
              <a:t>list </a:t>
            </a:r>
            <a:r>
              <a:rPr lang="en-US" sz="2400" dirty="0">
                <a:latin typeface="Century Gothic" panose="020B0502020202020204" pitchFamily="34" charset="0"/>
              </a:rPr>
              <a:t>is exhausted. Multiple examples are given to help you understand things better</a:t>
            </a:r>
          </a:p>
        </p:txBody>
      </p:sp>
    </p:spTree>
    <p:extLst>
      <p:ext uri="{BB962C8B-B14F-4D97-AF65-F5344CB8AC3E}">
        <p14:creationId xmlns:p14="http://schemas.microsoft.com/office/powerpoint/2010/main" val="856262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8905-5B15-410D-AC73-1F3964F7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/>
              <a:t>for</a:t>
            </a:r>
            <a:r>
              <a:rPr lang="en-US" dirty="0"/>
              <a:t>’ Looping with a List Example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43BBD-18C0-4471-A7FB-C447878B5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408"/>
            <a:ext cx="10516554" cy="301659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2E6D6D-8436-49EA-8667-83825C66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247" y="1057947"/>
            <a:ext cx="7018977" cy="54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04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E12B-B2AE-40F6-9297-B893C82D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‘for’ Loop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BEB8-400F-474A-9336-F9527C2AB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values after the word "in" </a:t>
            </a:r>
            <a:r>
              <a:rPr lang="en-US" u="sng" dirty="0"/>
              <a:t>make up the list to iterate through </a:t>
            </a:r>
            <a:r>
              <a:rPr lang="en-US" dirty="0"/>
              <a:t>and each value in the list is placed in the variable</a:t>
            </a:r>
          </a:p>
          <a:p>
            <a:r>
              <a:rPr lang="en-US" dirty="0"/>
              <a:t>The curly brackets {} basically </a:t>
            </a:r>
            <a:r>
              <a:rPr lang="en-US" u="sng" dirty="0"/>
              <a:t>denotes a range</a:t>
            </a:r>
            <a:r>
              <a:rPr lang="en-US" dirty="0"/>
              <a:t>, and the range, in this case, is 1 to 20 (the two dots separate the start and end of a range)</a:t>
            </a:r>
          </a:p>
          <a:p>
            <a:r>
              <a:rPr lang="en-US" dirty="0"/>
              <a:t>Imagine you want to loop between 0 and 100 but only show every tenth number. The following script shows how to do that: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B6D04-A295-440D-93DE-92006A01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741" y="3833910"/>
            <a:ext cx="5500459" cy="2343053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A822A33A-DDC7-47B6-9827-5BC3DFB4C8F8}"/>
              </a:ext>
            </a:extLst>
          </p:cNvPr>
          <p:cNvSpPr/>
          <p:nvPr/>
        </p:nvSpPr>
        <p:spPr>
          <a:xfrm>
            <a:off x="6278115" y="4799593"/>
            <a:ext cx="1582405" cy="52016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3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C3A8D-60B6-4542-9845-8A0FD020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/>
              <a:t>‘for’ Loop Example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64CEF6-234D-4E26-B670-B9ABA5339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59208"/>
            <a:ext cx="10578111" cy="4398459"/>
          </a:xfr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5E6F3E50-7E35-46F3-8766-EF709F3225C5}"/>
              </a:ext>
            </a:extLst>
          </p:cNvPr>
          <p:cNvSpPr/>
          <p:nvPr/>
        </p:nvSpPr>
        <p:spPr>
          <a:xfrm>
            <a:off x="4763640" y="3997078"/>
            <a:ext cx="1582405" cy="52016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C29E4-DF50-4171-80D0-1D47E85CC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50" y="1950546"/>
            <a:ext cx="8401561" cy="25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80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4B5AD-9BEE-4F7C-A4C4-9B71F2141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857" y="1729122"/>
            <a:ext cx="6426866" cy="4142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1EC06-66EB-4121-B8C5-2986EF15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/>
              <a:t>‘for’ Loop Example #5 (C/C++ like)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2DB40F-B9D5-472E-95EC-1FD3D1E4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5" y="1335856"/>
            <a:ext cx="10485029" cy="5428756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BB8DD23B-EB9C-4F68-9D2D-A3E96327C2DF}"/>
              </a:ext>
            </a:extLst>
          </p:cNvPr>
          <p:cNvSpPr/>
          <p:nvPr/>
        </p:nvSpPr>
        <p:spPr>
          <a:xfrm>
            <a:off x="7025001" y="3177129"/>
            <a:ext cx="1675488" cy="50374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09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702D-93E8-4F03-8662-1F8C770A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‘for’ Loop Example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929E68-A761-495A-A706-6DD5963B0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45" y="1079366"/>
            <a:ext cx="4724883" cy="577863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A9ABC3-CC4A-4CC5-8445-A20AE6BB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466" y="1716978"/>
            <a:ext cx="7549648" cy="34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8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ADF3-F844-4AA0-B607-176F556A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13, Part III </a:t>
            </a:r>
          </a:p>
        </p:txBody>
      </p:sp>
    </p:spTree>
    <p:extLst>
      <p:ext uri="{BB962C8B-B14F-4D97-AF65-F5344CB8AC3E}">
        <p14:creationId xmlns:p14="http://schemas.microsoft.com/office/powerpoint/2010/main" val="304393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892-F2AD-4EB6-8627-626D2A22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/>
              <a:t>while</a:t>
            </a:r>
            <a:r>
              <a:rPr lang="en-US" dirty="0"/>
              <a:t>’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5DDAF-3006-4B97-BA58-F6B52959A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uses keywords ‘do’ and ‘done’ like ‘for’ loops</a:t>
            </a:r>
          </a:p>
          <a:p>
            <a:r>
              <a:rPr lang="en-US" dirty="0"/>
              <a:t>Does not work with lists; uses a control command similar to the ‘if’ statement</a:t>
            </a:r>
          </a:p>
          <a:p>
            <a:r>
              <a:rPr lang="en-US" dirty="0"/>
              <a:t>As in ‘if’, you can use any UNIX command or </a:t>
            </a:r>
            <a:r>
              <a:rPr lang="en-US" u="sng" dirty="0"/>
              <a:t>test</a:t>
            </a:r>
            <a:r>
              <a:rPr lang="en-US" dirty="0"/>
              <a:t> as the condition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‘</a:t>
            </a:r>
            <a:r>
              <a:rPr lang="en-US" b="1" dirty="0">
                <a:solidFill>
                  <a:srgbClr val="0070C0"/>
                </a:solidFill>
              </a:rPr>
              <a:t>x=5	</a:t>
            </a:r>
            <a:r>
              <a:rPr lang="en-US" b="1" dirty="0">
                <a:solidFill>
                  <a:srgbClr val="FF0000"/>
                </a:solidFill>
              </a:rPr>
              <a:t>               # must have an initialized variable before using ‘while’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while [ $x –</a:t>
            </a:r>
            <a:r>
              <a:rPr lang="en-US" b="1" dirty="0" err="1">
                <a:solidFill>
                  <a:srgbClr val="0070C0"/>
                </a:solidFill>
              </a:rPr>
              <a:t>gt</a:t>
            </a:r>
            <a:r>
              <a:rPr lang="en-US" b="1" dirty="0">
                <a:solidFill>
                  <a:srgbClr val="0070C0"/>
                </a:solidFill>
              </a:rPr>
              <a:t> 0 ] ; do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	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r>
              <a:rPr lang="en-US" b="1" dirty="0">
                <a:solidFill>
                  <a:srgbClr val="0070C0"/>
                </a:solidFill>
              </a:rPr>
              <a:t> –e | head –n 2 ; sleep 3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	x=`expr $x – 1`  </a:t>
            </a:r>
            <a:r>
              <a:rPr lang="en-US" b="1" dirty="0">
                <a:solidFill>
                  <a:srgbClr val="FF0000"/>
                </a:solidFill>
              </a:rPr>
              <a:t># in this example, we use expr for computation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Done</a:t>
            </a:r>
            <a:r>
              <a:rPr lang="en-US" dirty="0"/>
              <a:t>’</a:t>
            </a:r>
          </a:p>
          <a:p>
            <a:pPr marL="457200" lvl="1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4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AD02E-44E6-4AA2-9024-A187A2EA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shell script </a:t>
            </a:r>
            <a:r>
              <a:rPr lang="en-US" b="1" dirty="0"/>
              <a:t>script.sh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B039B-D8E3-447C-9A21-A2D9ED602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684"/>
            <a:ext cx="10515600" cy="4923279"/>
          </a:xfrm>
        </p:spPr>
        <p:txBody>
          <a:bodyPr/>
          <a:lstStyle/>
          <a:p>
            <a:r>
              <a:rPr lang="en-US" dirty="0"/>
              <a:t>You can use text editor such as vi to write shell script</a:t>
            </a:r>
          </a:p>
          <a:p>
            <a:r>
              <a:rPr lang="en-US" b="1" dirty="0"/>
              <a:t>‘#!/bin/</a:t>
            </a:r>
            <a:r>
              <a:rPr lang="en-US" b="1" dirty="0" err="1">
                <a:solidFill>
                  <a:srgbClr val="0070C0"/>
                </a:solidFill>
              </a:rPr>
              <a:t>sh</a:t>
            </a:r>
            <a:r>
              <a:rPr lang="en-US" dirty="0"/>
              <a:t>’ is a Shebang which identifies what program is used to interpret the script. This one uses Bourne shell.</a:t>
            </a:r>
          </a:p>
          <a:p>
            <a:r>
              <a:rPr lang="en-US" dirty="0"/>
              <a:t>Bash (bourn again shell) has a shebang of </a:t>
            </a:r>
            <a:r>
              <a:rPr lang="en-US" b="1" dirty="0"/>
              <a:t>#!/bin/</a:t>
            </a:r>
            <a:r>
              <a:rPr lang="en-US" b="1" dirty="0">
                <a:solidFill>
                  <a:srgbClr val="0070C0"/>
                </a:solidFill>
              </a:rPr>
              <a:t>bash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31302-D546-4AA5-92B9-7267A117A574}"/>
              </a:ext>
            </a:extLst>
          </p:cNvPr>
          <p:cNvSpPr txBox="1"/>
          <p:nvPr/>
        </p:nvSpPr>
        <p:spPr>
          <a:xfrm>
            <a:off x="3657600" y="3005911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A sample shell script: script.sh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12102-D1E0-4AB3-BB63-64B35790C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406021"/>
            <a:ext cx="8574592" cy="30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75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54AF81-71E5-44AB-B646-70D63AFD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25" y="936769"/>
            <a:ext cx="6632149" cy="5556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1C419-65C3-474D-A637-4E11D913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/>
              <a:t>while</a:t>
            </a:r>
            <a:r>
              <a:rPr lang="en-US" dirty="0"/>
              <a:t>’ Loop Example 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908B109-2556-45AC-B850-FFDB768F3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6522"/>
            <a:ext cx="10521900" cy="3649741"/>
          </a:xfr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03871258-29FE-45CB-8C77-31F048021D5A}"/>
              </a:ext>
            </a:extLst>
          </p:cNvPr>
          <p:cNvSpPr/>
          <p:nvPr/>
        </p:nvSpPr>
        <p:spPr>
          <a:xfrm>
            <a:off x="3211066" y="1609782"/>
            <a:ext cx="3318122" cy="60229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Initialized variable</a:t>
            </a:r>
          </a:p>
        </p:txBody>
      </p:sp>
    </p:spTree>
    <p:extLst>
      <p:ext uri="{BB962C8B-B14F-4D97-AF65-F5344CB8AC3E}">
        <p14:creationId xmlns:p14="http://schemas.microsoft.com/office/powerpoint/2010/main" val="1246081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BFE2-B145-4A9E-85BA-662A2398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/>
              <a:t>while</a:t>
            </a:r>
            <a:r>
              <a:rPr lang="en-US" dirty="0"/>
              <a:t>’ Loop Example 1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3D3BCB-5A32-44CC-A31C-6291D734D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6522"/>
            <a:ext cx="10515600" cy="355839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5FFBCF-F64A-4105-96BE-9808119E1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845" y="1807919"/>
            <a:ext cx="8139874" cy="40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94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EE96-4D12-4DC9-9770-1A62990A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/>
              <a:t>while</a:t>
            </a:r>
            <a:r>
              <a:rPr lang="en-US" dirty="0"/>
              <a:t>’ Handling Redirection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C4523A-B48B-4ACD-B7D2-6D246E5EC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6521"/>
            <a:ext cx="10515600" cy="38120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B9897-F60A-4111-8740-D5340AFCCC0F}"/>
              </a:ext>
            </a:extLst>
          </p:cNvPr>
          <p:cNvSpPr txBox="1"/>
          <p:nvPr/>
        </p:nvSpPr>
        <p:spPr>
          <a:xfrm>
            <a:off x="1257301" y="5011609"/>
            <a:ext cx="10934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0 = standard in (STDIN)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1 = standard out (STDOUT)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2 = standard error (STDERR), thus, ‘1&gt;&amp;2’ means redirect file descriptor 1 (STDOUT) to standard error (STDERR)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In this version, ‘1&amp;2’ doesn’t do anything.</a:t>
            </a:r>
          </a:p>
          <a:p>
            <a:r>
              <a:rPr lang="en-US" sz="1600" dirty="0">
                <a:latin typeface="Century Gothic" panose="020B0502020202020204" pitchFamily="34" charset="0"/>
              </a:rPr>
              <a:t>Using ‘&gt;&gt;’ results in the addressbook being open and closed with each entry.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D7C96-83A9-4934-A1D7-443085B77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858223"/>
            <a:ext cx="7714753" cy="415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53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9801-AA9D-4E74-ACC2-EA18E09A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/>
              <a:t>while</a:t>
            </a:r>
            <a:r>
              <a:rPr lang="en-US" dirty="0"/>
              <a:t>’ Handling Redirection Output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C800DA-0ECD-44E9-847F-66777C004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6521"/>
            <a:ext cx="10515600" cy="469117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1F61F1-B75D-4E2A-9E17-81001BA7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309" y="1400389"/>
            <a:ext cx="7551569" cy="37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F24B-7628-4569-84A4-B2C4FC81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/>
              <a:t>while</a:t>
            </a:r>
            <a:r>
              <a:rPr lang="en-US" dirty="0"/>
              <a:t> to Wait for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86269-69FE-44B5-B439-4059858C7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situations when a program needs to read a file created by another program, but it also has to wait until the file is created.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116F3-5E24-4160-BBD7-663EC3B4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53" y="2197629"/>
            <a:ext cx="8057143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90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8BA3-5439-4F5C-98E2-6552397D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/>
              <a:t>while</a:t>
            </a:r>
            <a:r>
              <a:rPr lang="en-US" dirty="0"/>
              <a:t> to Wait for a File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0F287-CC6C-480A-AFF8-9565F8139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1764506"/>
            <a:ext cx="8267700" cy="41243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E07F2-E28C-4467-AA76-F3834C3EA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12" y="1086522"/>
            <a:ext cx="10000432" cy="4988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4CB93-E4CA-4BD1-B15B-C2BEB3D50046}"/>
              </a:ext>
            </a:extLst>
          </p:cNvPr>
          <p:cNvSpPr txBox="1"/>
          <p:nvPr/>
        </p:nvSpPr>
        <p:spPr>
          <a:xfrm>
            <a:off x="4055952" y="6123543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Be on animation mode to see the result.</a:t>
            </a:r>
          </a:p>
        </p:txBody>
      </p:sp>
    </p:spTree>
    <p:extLst>
      <p:ext uri="{BB962C8B-B14F-4D97-AF65-F5344CB8AC3E}">
        <p14:creationId xmlns:p14="http://schemas.microsoft.com/office/powerpoint/2010/main" val="927114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2470-F7EC-4C48-B238-6315B45D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6837" cy="721397"/>
          </a:xfrm>
        </p:spPr>
        <p:txBody>
          <a:bodyPr/>
          <a:lstStyle/>
          <a:p>
            <a:r>
              <a:rPr lang="en-US" dirty="0"/>
              <a:t>‘</a:t>
            </a:r>
            <a:r>
              <a:rPr lang="en-US" b="1" dirty="0"/>
              <a:t>while</a:t>
            </a:r>
            <a:r>
              <a:rPr lang="en-US" dirty="0"/>
              <a:t>’ Loop Example 3 with ‘</a:t>
            </a:r>
            <a:r>
              <a:rPr lang="en-US" b="1" dirty="0"/>
              <a:t>break</a:t>
            </a:r>
            <a:r>
              <a:rPr lang="en-US" dirty="0"/>
              <a:t>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C0164-A8F7-4B75-8AB7-E5F9428DF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12" y="1187484"/>
            <a:ext cx="10079847" cy="5670516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1127E487-94E7-402E-AEF0-4A2CBA1F8589}"/>
              </a:ext>
            </a:extLst>
          </p:cNvPr>
          <p:cNvSpPr/>
          <p:nvPr/>
        </p:nvSpPr>
        <p:spPr>
          <a:xfrm>
            <a:off x="6143454" y="4761237"/>
            <a:ext cx="2020441" cy="49279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6574CF7-F069-415C-9434-90DCA0DD0053}"/>
              </a:ext>
            </a:extLst>
          </p:cNvPr>
          <p:cNvSpPr/>
          <p:nvPr/>
        </p:nvSpPr>
        <p:spPr>
          <a:xfrm>
            <a:off x="4566524" y="2381820"/>
            <a:ext cx="443512" cy="80489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6B9F7-BDB7-44F5-BF73-713146D9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128" y="1267005"/>
            <a:ext cx="5587076" cy="398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81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082F-4718-4D81-B833-AC3057FB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‘while’ Loop Example 3 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E30ADF-13DD-480E-8F35-D25ABDD85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3223"/>
            <a:ext cx="10515600" cy="42261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EDE8E0-0A30-49AF-AF3D-A43CD47D5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71" y="2433762"/>
            <a:ext cx="6542857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D2B9-36F7-4E42-BFA0-D29C146BC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UNTIL Loop</a:t>
            </a:r>
            <a:br>
              <a:rPr lang="en-US" dirty="0"/>
            </a:br>
            <a:r>
              <a:rPr lang="en-US" b="1" dirty="0"/>
              <a:t>ALWAYS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Executes at</a:t>
            </a:r>
            <a:r>
              <a:rPr lang="en-US" dirty="0">
                <a:solidFill>
                  <a:srgbClr val="FF0000"/>
                </a:solidFill>
              </a:rPr>
              <a:t> Least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B2F2C-FE7B-42E5-9C65-85A1ECEF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 ‘while’ that executes some commands </a:t>
            </a:r>
            <a:r>
              <a:rPr lang="en-US" b="1" dirty="0">
                <a:solidFill>
                  <a:srgbClr val="FF0000"/>
                </a:solidFill>
              </a:rPr>
              <a:t>while some condition is </a:t>
            </a:r>
            <a:r>
              <a:rPr lang="en-US" b="1" dirty="0" err="1">
                <a:solidFill>
                  <a:srgbClr val="FF0000"/>
                </a:solidFill>
              </a:rPr>
              <a:t>true</a:t>
            </a:r>
            <a:r>
              <a:rPr lang="en-US" dirty="0" err="1"/>
              <a:t>,‘until</a:t>
            </a:r>
            <a:r>
              <a:rPr lang="en-US" dirty="0"/>
              <a:t>’ executes </a:t>
            </a:r>
            <a:r>
              <a:rPr lang="en-US" b="1" dirty="0">
                <a:solidFill>
                  <a:srgbClr val="FF0000"/>
                </a:solidFill>
              </a:rPr>
              <a:t>until some condition is true</a:t>
            </a:r>
            <a:r>
              <a:rPr lang="en-US" dirty="0"/>
              <a:t>.</a:t>
            </a:r>
          </a:p>
          <a:p>
            <a:r>
              <a:rPr lang="en-US" dirty="0"/>
              <a:t>In the example, we start off with false, e.g. ! (not).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BA0C3-D8C1-4965-8993-470A70FE2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3" b="11030"/>
          <a:stretch/>
        </p:blipFill>
        <p:spPr>
          <a:xfrm>
            <a:off x="5339331" y="3170086"/>
            <a:ext cx="6717125" cy="33227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817E83-890D-443B-BBE6-4CBAF85AED02}"/>
              </a:ext>
            </a:extLst>
          </p:cNvPr>
          <p:cNvSpPr/>
          <p:nvPr/>
        </p:nvSpPr>
        <p:spPr>
          <a:xfrm>
            <a:off x="838200" y="3073301"/>
            <a:ext cx="45011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Syntax: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until &lt;command&gt;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do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	statements executed </a:t>
            </a:r>
            <a:b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   until command is true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8263867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1750-21E7-4C3F-A76D-322A20DB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Positional Parameters with </a:t>
            </a:r>
            <a:r>
              <a:rPr lang="en-US" b="1" dirty="0"/>
              <a:t>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A2B0D-5B50-4753-988D-663239C09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6302937" cy="4700588"/>
          </a:xfrm>
        </p:spPr>
        <p:txBody>
          <a:bodyPr/>
          <a:lstStyle/>
          <a:p>
            <a:r>
              <a:rPr lang="en-US" b="1" dirty="0"/>
              <a:t>set </a:t>
            </a:r>
            <a:r>
              <a:rPr lang="en-US" dirty="0"/>
              <a:t>assigns the values of its arguments to positional</a:t>
            </a:r>
          </a:p>
          <a:p>
            <a:r>
              <a:rPr lang="en-US" dirty="0"/>
              <a:t>parameters (like $1, $2, etc.) as well as $#, $*, and “$@”</a:t>
            </a:r>
          </a:p>
          <a:p>
            <a:r>
              <a:rPr lang="en-US" dirty="0"/>
              <a:t>If the command doesn’t produce an output, and </a:t>
            </a:r>
            <a:r>
              <a:rPr lang="en-US" b="1" dirty="0"/>
              <a:t>set </a:t>
            </a:r>
            <a:r>
              <a:rPr lang="en-US" dirty="0"/>
              <a:t>responds by displaying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b="1" dirty="0">
                <a:latin typeface="Bahnschrift Light" panose="020B0502040204020203" pitchFamily="34" charset="0"/>
              </a:rPr>
              <a:t>..... All shell variables shown .....</a:t>
            </a:r>
          </a:p>
          <a:p>
            <a:r>
              <a:rPr lang="en-US" dirty="0"/>
              <a:t>If the output begins with a hyphen, </a:t>
            </a:r>
            <a:r>
              <a:rPr lang="en-US" b="1" dirty="0"/>
              <a:t>set </a:t>
            </a:r>
            <a:r>
              <a:rPr lang="en-US" dirty="0"/>
              <a:t>interprets as a “bad option” the solution is to use -</a:t>
            </a:r>
            <a:r>
              <a:rPr lang="en-US" sz="1200" dirty="0"/>
              <a:t> </a:t>
            </a:r>
            <a:r>
              <a:rPr lang="en-US" dirty="0"/>
              <a:t>-  after set:</a:t>
            </a:r>
            <a:br>
              <a:rPr lang="en-US" dirty="0"/>
            </a:br>
            <a:r>
              <a:rPr lang="en-US" dirty="0"/>
              <a:t>                 </a:t>
            </a:r>
            <a:r>
              <a:rPr lang="en-US" b="1" dirty="0">
                <a:latin typeface="Bahnschrift Light" panose="020B0502040204020203" pitchFamily="34" charset="0"/>
              </a:rPr>
              <a:t>set -</a:t>
            </a:r>
            <a:r>
              <a:rPr lang="en-US" sz="1100" b="1" dirty="0">
                <a:latin typeface="Bahnschrift Light" panose="020B0502040204020203" pitchFamily="34" charset="0"/>
              </a:rPr>
              <a:t> </a:t>
            </a:r>
            <a:r>
              <a:rPr lang="en-US" b="1" dirty="0">
                <a:latin typeface="Bahnschrift Light" panose="020B0502040204020203" pitchFamily="34" charset="0"/>
              </a:rPr>
              <a:t>- `ls -l unit01`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9B02F9-E22B-49AB-8A9D-F392873AD8EE}"/>
              </a:ext>
            </a:extLst>
          </p:cNvPr>
          <p:cNvGrpSpPr/>
          <p:nvPr/>
        </p:nvGrpSpPr>
        <p:grpSpPr>
          <a:xfrm>
            <a:off x="7141137" y="976326"/>
            <a:ext cx="4971429" cy="5514286"/>
            <a:chOff x="7141137" y="976326"/>
            <a:chExt cx="4971429" cy="55142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5420AF-CEA0-442B-8E28-E39A3ECC3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41137" y="976326"/>
              <a:ext cx="4971429" cy="5514286"/>
            </a:xfrm>
            <a:prstGeom prst="rect">
              <a:avLst/>
            </a:prstGeom>
          </p:spPr>
        </p:pic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FDC2A552-B10D-4F6F-8CE9-1D9371A57779}"/>
                </a:ext>
              </a:extLst>
            </p:cNvPr>
            <p:cNvSpPr/>
            <p:nvPr/>
          </p:nvSpPr>
          <p:spPr>
            <a:xfrm rot="10107785">
              <a:off x="7616137" y="1271808"/>
              <a:ext cx="2093385" cy="289711"/>
            </a:xfrm>
            <a:prstGeom prst="leftArrow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9AFC8A16-1995-42CB-BE5D-99255724145E}"/>
                </a:ext>
              </a:extLst>
            </p:cNvPr>
            <p:cNvSpPr/>
            <p:nvPr/>
          </p:nvSpPr>
          <p:spPr>
            <a:xfrm rot="9662048">
              <a:off x="7546081" y="1587979"/>
              <a:ext cx="2774830" cy="289711"/>
            </a:xfrm>
            <a:prstGeom prst="leftArrow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50E24158-D5B0-488B-B361-132F41955ED1}"/>
                </a:ext>
              </a:extLst>
            </p:cNvPr>
            <p:cNvSpPr/>
            <p:nvPr/>
          </p:nvSpPr>
          <p:spPr>
            <a:xfrm rot="9432686">
              <a:off x="7470531" y="1837421"/>
              <a:ext cx="3475766" cy="289711"/>
            </a:xfrm>
            <a:prstGeom prst="leftArrow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9964728B-2A13-4453-A247-EF093B91A5CD}"/>
                </a:ext>
              </a:extLst>
            </p:cNvPr>
            <p:cNvSpPr/>
            <p:nvPr/>
          </p:nvSpPr>
          <p:spPr>
            <a:xfrm rot="10107785">
              <a:off x="7754230" y="3051554"/>
              <a:ext cx="2136927" cy="289711"/>
            </a:xfrm>
            <a:prstGeom prst="leftArrow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5B7B903A-4F21-42D4-8F62-D3E135F32011}"/>
                </a:ext>
              </a:extLst>
            </p:cNvPr>
            <p:cNvSpPr/>
            <p:nvPr/>
          </p:nvSpPr>
          <p:spPr>
            <a:xfrm rot="9810141">
              <a:off x="7819322" y="3311784"/>
              <a:ext cx="2680217" cy="289711"/>
            </a:xfrm>
            <a:prstGeom prst="leftArrow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BBB37E2F-14B1-4D53-9A48-AA8E6282FC42}"/>
                </a:ext>
              </a:extLst>
            </p:cNvPr>
            <p:cNvSpPr/>
            <p:nvPr/>
          </p:nvSpPr>
          <p:spPr>
            <a:xfrm rot="9432686">
              <a:off x="7943314" y="3576001"/>
              <a:ext cx="3548061" cy="289711"/>
            </a:xfrm>
            <a:prstGeom prst="leftArrow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20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B82763-9A7A-47B8-94A0-BDB0CB9A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15" y="1419440"/>
            <a:ext cx="8574592" cy="308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91435D-C71D-4D10-BD06-E3DBCEC6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Shell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6948AF-A212-48E9-9367-F8257D634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08382"/>
            <a:ext cx="10491377" cy="2874861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1B1B1AF-F221-4616-B0E6-5A17AFF3A4DE}"/>
              </a:ext>
            </a:extLst>
          </p:cNvPr>
          <p:cNvSpPr/>
          <p:nvPr/>
        </p:nvSpPr>
        <p:spPr>
          <a:xfrm>
            <a:off x="2718263" y="2020440"/>
            <a:ext cx="7256010" cy="94177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#!(</a:t>
            </a:r>
            <a:r>
              <a:rPr lang="en-US" b="1" dirty="0"/>
              <a:t>hash-bang</a:t>
            </a:r>
            <a:r>
              <a:rPr lang="en-US" dirty="0"/>
              <a:t>) also known as shebang </a:t>
            </a:r>
            <a:r>
              <a:rPr lang="en-US" b="1" dirty="0">
                <a:solidFill>
                  <a:schemeClr val="tx1"/>
                </a:solidFill>
              </a:rPr>
              <a:t>‘#!/bin/bash’</a:t>
            </a:r>
            <a:r>
              <a:rPr lang="en-US" dirty="0"/>
              <a:t> Identify what program will be used to interpret the script. In this case it is bash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1BC60787-E4EB-45CB-9654-F078E1C4E770}"/>
              </a:ext>
            </a:extLst>
          </p:cNvPr>
          <p:cNvSpPr/>
          <p:nvPr/>
        </p:nvSpPr>
        <p:spPr>
          <a:xfrm>
            <a:off x="4405677" y="3594631"/>
            <a:ext cx="516517" cy="9910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28CAC-349F-4129-80CC-598E9C57D615}"/>
              </a:ext>
            </a:extLst>
          </p:cNvPr>
          <p:cNvSpPr txBox="1"/>
          <p:nvPr/>
        </p:nvSpPr>
        <p:spPr>
          <a:xfrm>
            <a:off x="4405677" y="4506294"/>
            <a:ext cx="281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Comments start with ‘#’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BD4DA-B3F8-4EB3-8B48-7C14EE07F90E}"/>
              </a:ext>
            </a:extLst>
          </p:cNvPr>
          <p:cNvSpPr txBox="1"/>
          <p:nvPr/>
        </p:nvSpPr>
        <p:spPr>
          <a:xfrm>
            <a:off x="1343024" y="5134119"/>
            <a:ext cx="9848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bash script.sh</a:t>
            </a:r>
            <a:r>
              <a:rPr lang="en-US" sz="2400" dirty="0">
                <a:latin typeface="Century Gothic" panose="020B0502020202020204" pitchFamily="34" charset="0"/>
              </a:rPr>
              <a:t>’ will spawn a Bash shell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When run this way, script.sh does not have to be executable</a:t>
            </a:r>
          </a:p>
        </p:txBody>
      </p:sp>
    </p:spTree>
    <p:extLst>
      <p:ext uri="{BB962C8B-B14F-4D97-AF65-F5344CB8AC3E}">
        <p14:creationId xmlns:p14="http://schemas.microsoft.com/office/powerpoint/2010/main" val="14372880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221C-C2FE-45AE-944F-2A46E51E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Positional Parameters with </a:t>
            </a:r>
            <a:r>
              <a:rPr lang="en-US" b="1" dirty="0"/>
              <a:t>shift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03D57-28EC-4328-BFA0-44770A579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6132968" cy="4700588"/>
          </a:xfrm>
        </p:spPr>
        <p:txBody>
          <a:bodyPr/>
          <a:lstStyle/>
          <a:p>
            <a:r>
              <a:rPr lang="en-US" b="1" dirty="0"/>
              <a:t>shift </a:t>
            </a:r>
            <a:r>
              <a:rPr lang="en-US" dirty="0"/>
              <a:t>transfers the contents of a positional parameter to its immediate lower-numbered one. $2 becomes $1, $3 becomes $2, and so 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 leftmost parameter(s) is/are important, </a:t>
            </a:r>
            <a:r>
              <a:rPr lang="en-US" b="1" dirty="0">
                <a:solidFill>
                  <a:srgbClr val="0070C0"/>
                </a:solidFill>
              </a:rPr>
              <a:t>it/they must be saved </a:t>
            </a:r>
            <a:r>
              <a:rPr lang="en-US" dirty="0"/>
              <a:t>before invoking shift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the example to the right there is a simple while loop that will run till all arguments are shifted and removed from the stack.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EFDF5-CF00-46DC-ADF9-669CC4E2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702" y="1488656"/>
            <a:ext cx="4957801" cy="3127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D819E-B968-419C-84C3-2EF7C3919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2"/>
          <a:stretch/>
        </p:blipFill>
        <p:spPr>
          <a:xfrm>
            <a:off x="7061702" y="5018701"/>
            <a:ext cx="4957801" cy="14741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CA543-2E6B-4FBD-8725-809FC539CC47}"/>
              </a:ext>
            </a:extLst>
          </p:cNvPr>
          <p:cNvSpPr/>
          <p:nvPr/>
        </p:nvSpPr>
        <p:spPr>
          <a:xfrm>
            <a:off x="6971168" y="4616566"/>
            <a:ext cx="1079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5470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CCD7-73C5-4913-A3F4-177F4D54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Shell Functions</a:t>
            </a:r>
            <a:r>
              <a:rPr lang="en-US">
                <a:solidFill>
                  <a:srgbClr val="FF0000"/>
                </a:solidFill>
              </a:rPr>
              <a:t> ***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5EE2-9597-4D1F-B078-34FC57C02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Syntax: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rgbClr val="0070C0"/>
                </a:solidFill>
              </a:rPr>
              <a:t>Function_name</a:t>
            </a:r>
            <a:r>
              <a:rPr lang="en-US" b="1" dirty="0">
                <a:solidFill>
                  <a:srgbClr val="0070C0"/>
                </a:solidFill>
              </a:rPr>
              <a:t>()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    statements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    return value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Shell functions can return a value such as 0 for success or 1 for fail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95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7A50-A551-44B3-9A99-F0B2C39C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C81907-AD7A-4907-BB39-528F153B8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6639962" cy="4700588"/>
          </a:xfrm>
        </p:spPr>
        <p:txBody>
          <a:bodyPr/>
          <a:lstStyle/>
          <a:p>
            <a:r>
              <a:rPr lang="en-US" dirty="0"/>
              <a:t>A shell function executes a group of statements enclosed within curly braces. </a:t>
            </a:r>
          </a:p>
          <a:p>
            <a:r>
              <a:rPr lang="en-US" dirty="0"/>
              <a:t>It optionally returns a value with the return statement.</a:t>
            </a:r>
          </a:p>
          <a:p>
            <a:r>
              <a:rPr lang="en-US" dirty="0"/>
              <a:t>Unlike in C, a function definition uses a null argument list, but requires ()</a:t>
            </a:r>
          </a:p>
          <a:p>
            <a:r>
              <a:rPr lang="en-US" dirty="0"/>
              <a:t>In the example to the right the factorial function will accept an input parameter $1 and computers its parameter.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04D63-7C32-442F-B457-2CA0C27B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996" y="1317143"/>
            <a:ext cx="4234004" cy="51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2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345783-9042-43C7-A5F0-6953EB96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trap: How a Script Handles Signals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87057-D9A8-4239-9EA0-4994651FF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Shell scripts terminate when the interrupt </a:t>
            </a:r>
            <a:br>
              <a:rPr lang="en-US" dirty="0"/>
            </a:br>
            <a:r>
              <a:rPr lang="en-US" dirty="0"/>
              <a:t>key is pressed unless you use the </a:t>
            </a:r>
            <a:r>
              <a:rPr lang="en-US" b="1" dirty="0"/>
              <a:t>trap </a:t>
            </a:r>
            <a:br>
              <a:rPr lang="en-US" b="1" dirty="0"/>
            </a:br>
            <a:r>
              <a:rPr lang="en-US" dirty="0"/>
              <a:t>statement to specify a different action. </a:t>
            </a:r>
          </a:p>
          <a:p>
            <a:r>
              <a:rPr lang="en-US" b="1" dirty="0"/>
              <a:t>trap </a:t>
            </a:r>
            <a:r>
              <a:rPr lang="en-US" dirty="0"/>
              <a:t>is a signal handler, and it is normally </a:t>
            </a:r>
            <a:br>
              <a:rPr lang="en-US" dirty="0"/>
            </a:br>
            <a:r>
              <a:rPr lang="en-US" dirty="0"/>
              <a:t>placed at the beginning of a script. </a:t>
            </a:r>
          </a:p>
          <a:p>
            <a:r>
              <a:rPr lang="en-US" b="1" dirty="0"/>
              <a:t>trap </a:t>
            </a:r>
            <a:r>
              <a:rPr lang="en-US" dirty="0"/>
              <a:t>uses two lists</a:t>
            </a:r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dirty="0">
                <a:highlight>
                  <a:srgbClr val="E2F0D9"/>
                </a:highlight>
                <a:latin typeface="Britannic Bold" panose="020B0903060703020204" pitchFamily="34" charset="0"/>
              </a:rPr>
              <a:t>trap ‘</a:t>
            </a:r>
            <a:r>
              <a:rPr lang="en-US" dirty="0" err="1">
                <a:highlight>
                  <a:srgbClr val="E2F0D9"/>
                </a:highlight>
                <a:latin typeface="Britannic Bold" panose="020B0903060703020204" pitchFamily="34" charset="0"/>
              </a:rPr>
              <a:t>command_list</a:t>
            </a:r>
            <a:r>
              <a:rPr lang="en-US" dirty="0">
                <a:highlight>
                  <a:srgbClr val="E2F0D9"/>
                </a:highlight>
                <a:latin typeface="Britannic Bold" panose="020B0903060703020204" pitchFamily="34" charset="0"/>
              </a:rPr>
              <a:t>’ </a:t>
            </a:r>
            <a:r>
              <a:rPr lang="en-US" dirty="0" err="1">
                <a:highlight>
                  <a:srgbClr val="E2F0D9"/>
                </a:highlight>
                <a:latin typeface="Britannic Bold" panose="020B0903060703020204" pitchFamily="34" charset="0"/>
              </a:rPr>
              <a:t>signal_list</a:t>
            </a:r>
            <a:endParaRPr lang="en-US" dirty="0">
              <a:highlight>
                <a:srgbClr val="E2F0D9"/>
              </a:highlight>
              <a:latin typeface="Britannic Bold" panose="020B09030607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9A2A7-8029-4AA5-9B18-45DDE9C87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805" y="1208564"/>
            <a:ext cx="4587195" cy="5284311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6E33D03F-350A-4CFD-85D9-15D39CCF19CD}"/>
              </a:ext>
            </a:extLst>
          </p:cNvPr>
          <p:cNvSpPr/>
          <p:nvPr/>
        </p:nvSpPr>
        <p:spPr>
          <a:xfrm>
            <a:off x="9813956" y="3902044"/>
            <a:ext cx="1457608" cy="47078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115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3CFA-7B20-4AD8-9450-D75DFC5C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</a:t>
            </a:r>
            <a:r>
              <a:rPr lang="en-US" dirty="0"/>
              <a:t>: Evaluating Twice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E032-25F7-4E66-A310-73DBBCD9B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eval</a:t>
            </a:r>
            <a:r>
              <a:rPr lang="en-US" dirty="0"/>
              <a:t> is a </a:t>
            </a:r>
            <a:r>
              <a:rPr lang="en-US" dirty="0" err="1"/>
              <a:t>unix</a:t>
            </a:r>
            <a:r>
              <a:rPr lang="en-US" dirty="0"/>
              <a:t> command that can be used to execute the arguments as a shell command on shell. </a:t>
            </a:r>
          </a:p>
          <a:p>
            <a:r>
              <a:rPr lang="en-US" dirty="0"/>
              <a:t>For example : Executing </a:t>
            </a:r>
            <a:r>
              <a:rPr lang="en-US" b="1" dirty="0" err="1"/>
              <a:t>cmd</a:t>
            </a:r>
            <a:r>
              <a:rPr lang="en-US" b="1" dirty="0"/>
              <a:t>=”ls | head -5”; $</a:t>
            </a:r>
            <a:r>
              <a:rPr lang="en-US" b="1" dirty="0" err="1"/>
              <a:t>cmd</a:t>
            </a:r>
            <a:r>
              <a:rPr lang="en-US" b="1" dirty="0"/>
              <a:t> </a:t>
            </a:r>
            <a:r>
              <a:rPr lang="en-US" dirty="0"/>
              <a:t>doesn’t list the content of the current directory.</a:t>
            </a:r>
          </a:p>
          <a:p>
            <a:r>
              <a:rPr lang="en-US" dirty="0"/>
              <a:t>The solution is to use </a:t>
            </a:r>
            <a:r>
              <a:rPr lang="en-US" b="1" dirty="0"/>
              <a:t>eval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BA8E6-DF26-42B7-94BD-C18F8C5A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60" y="3350747"/>
            <a:ext cx="6360270" cy="2959517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C12E2243-AF78-4C60-802E-0D3C52101D22}"/>
              </a:ext>
            </a:extLst>
          </p:cNvPr>
          <p:cNvSpPr/>
          <p:nvPr/>
        </p:nvSpPr>
        <p:spPr>
          <a:xfrm>
            <a:off x="6681456" y="3563900"/>
            <a:ext cx="3124200" cy="4206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Redirect error to null device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0A59F6F4-6313-44E8-9E1B-4AAFA289EF6B}"/>
              </a:ext>
            </a:extLst>
          </p:cNvPr>
          <p:cNvSpPr/>
          <p:nvPr/>
        </p:nvSpPr>
        <p:spPr>
          <a:xfrm>
            <a:off x="6019239" y="4138428"/>
            <a:ext cx="3124200" cy="4206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Evaluates command in </a:t>
            </a:r>
            <a:r>
              <a:rPr lang="en-US" dirty="0" err="1"/>
              <a:t>cmd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3449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67AE-FC18-46D7-84F9-B7938E8A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2700867"/>
            <a:ext cx="10503532" cy="1826581"/>
          </a:xfrm>
        </p:spPr>
        <p:txBody>
          <a:bodyPr>
            <a:normAutofit/>
          </a:bodyPr>
          <a:lstStyle/>
          <a:p>
            <a:r>
              <a:rPr lang="en-US" sz="6000" b="1" dirty="0"/>
              <a:t>Chapter</a:t>
            </a:r>
            <a:r>
              <a:rPr lang="en-US" sz="4800" b="1" dirty="0"/>
              <a:t> 13 In-Class Exercise</a:t>
            </a:r>
          </a:p>
        </p:txBody>
      </p:sp>
    </p:spTree>
    <p:extLst>
      <p:ext uri="{BB962C8B-B14F-4D97-AF65-F5344CB8AC3E}">
        <p14:creationId xmlns:p14="http://schemas.microsoft.com/office/powerpoint/2010/main" val="3254691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68C45-4CC2-4B8B-A2E1-AA5F9B48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>
                <a:solidFill>
                  <a:srgbClr val="FF0000"/>
                </a:solidFill>
              </a:rPr>
              <a:t>WHILE</a:t>
            </a:r>
            <a:r>
              <a:rPr lang="en-US" dirty="0"/>
              <a:t> Loop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473B78-DFB1-4729-88A2-19F2F4F5F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841" y="1400383"/>
            <a:ext cx="6969779" cy="47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676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4C83-627E-4120-B4A8-B093B2C69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IF</a:t>
            </a:r>
            <a:r>
              <a:rPr lang="en-US" dirty="0"/>
              <a:t> within WHILE and </a:t>
            </a:r>
            <a:r>
              <a:rPr lang="en-US" dirty="0">
                <a:solidFill>
                  <a:srgbClr val="FF0000"/>
                </a:solidFill>
              </a:rPr>
              <a:t>BREAK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E86397-1B48-4A40-8B58-510C207EB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0925" y="1086522"/>
            <a:ext cx="5219928" cy="54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54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CD67-9488-4267-98F9-73858622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MENU</a:t>
            </a:r>
            <a:r>
              <a:rPr lang="en-US" dirty="0"/>
              <a:t> with WHILE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AFE74E-2CDD-4186-A916-EDDB6A58C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800" y="1086522"/>
            <a:ext cx="6018856" cy="52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80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A720-AAD2-4930-BFF2-8B9A69AE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MENU, </a:t>
            </a:r>
            <a:r>
              <a:rPr lang="en-US" dirty="0">
                <a:solidFill>
                  <a:srgbClr val="FF0000"/>
                </a:solidFill>
              </a:rPr>
              <a:t>CASE</a:t>
            </a:r>
            <a:r>
              <a:rPr lang="en-US" dirty="0"/>
              <a:t> with WHILE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EDB02F-5F42-4F73-981F-23423A78E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265" y="1086522"/>
            <a:ext cx="6361470" cy="54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6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9E7E3-B657-4839-9BAC-04A492ED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" panose="020B0502040204020203" pitchFamily="34" charset="0"/>
              </a:rPr>
              <a:t>read</a:t>
            </a:r>
            <a:r>
              <a:rPr lang="en-US" dirty="0"/>
              <a:t>: Making Scripts Interactive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9B7C85-A099-4D3D-8133-2E3D78106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198"/>
            <a:ext cx="12192000" cy="4330996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BCE12C-810F-4CD7-8B61-5D231F780AD7}"/>
              </a:ext>
            </a:extLst>
          </p:cNvPr>
          <p:cNvGrpSpPr/>
          <p:nvPr/>
        </p:nvGrpSpPr>
        <p:grpSpPr>
          <a:xfrm>
            <a:off x="1765535" y="2057684"/>
            <a:ext cx="9410479" cy="4272246"/>
            <a:chOff x="1765535" y="2057684"/>
            <a:chExt cx="9410479" cy="4272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0EA274-DA60-455F-B9E8-C85304B6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5535" y="2057684"/>
              <a:ext cx="8885512" cy="4241516"/>
            </a:xfrm>
            <a:prstGeom prst="rect">
              <a:avLst/>
            </a:prstGeom>
          </p:spPr>
        </p:pic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8A1E30F8-ACA5-4CF9-8D7E-2BCFC034A729}"/>
                </a:ext>
              </a:extLst>
            </p:cNvPr>
            <p:cNvSpPr/>
            <p:nvPr/>
          </p:nvSpPr>
          <p:spPr>
            <a:xfrm>
              <a:off x="4420300" y="3630805"/>
              <a:ext cx="4133331" cy="47088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#1: Single input</a:t>
              </a:r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03A47295-F3CF-4275-BF87-F327B0877FC8}"/>
                </a:ext>
              </a:extLst>
            </p:cNvPr>
            <p:cNvSpPr/>
            <p:nvPr/>
          </p:nvSpPr>
          <p:spPr>
            <a:xfrm>
              <a:off x="5314343" y="4363528"/>
              <a:ext cx="4389078" cy="47088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#2: Multiple read from the same line</a:t>
              </a:r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8BF5250A-A839-4C4E-AB06-4E32B833C43C}"/>
                </a:ext>
              </a:extLst>
            </p:cNvPr>
            <p:cNvSpPr/>
            <p:nvPr/>
          </p:nvSpPr>
          <p:spPr>
            <a:xfrm rot="781566">
              <a:off x="8037373" y="5859041"/>
              <a:ext cx="3138641" cy="47088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Append to </a:t>
              </a:r>
              <a:r>
                <a:rPr lang="en-US" dirty="0" err="1"/>
                <a:t>flight_manifest</a:t>
              </a:r>
              <a:r>
                <a:rPr lang="en-US" dirty="0"/>
                <a:t> file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9C4DD97-D670-488B-8D03-F207FED46EBF}"/>
              </a:ext>
            </a:extLst>
          </p:cNvPr>
          <p:cNvSpPr/>
          <p:nvPr/>
        </p:nvSpPr>
        <p:spPr>
          <a:xfrm>
            <a:off x="965200" y="1125471"/>
            <a:ext cx="10223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The </a:t>
            </a:r>
            <a:r>
              <a:rPr lang="en-US" sz="2400" b="1" dirty="0">
                <a:latin typeface="Century Gothic" panose="020B0502020202020204" pitchFamily="34" charset="0"/>
              </a:rPr>
              <a:t>read </a:t>
            </a:r>
            <a:r>
              <a:rPr lang="en-US" sz="2400" dirty="0">
                <a:latin typeface="Century Gothic" panose="020B0502020202020204" pitchFamily="34" charset="0"/>
              </a:rPr>
              <a:t>statement is the shell’s internal tool for taking input from the user, that is to make scripts interactive.</a:t>
            </a:r>
          </a:p>
        </p:txBody>
      </p:sp>
    </p:spTree>
    <p:extLst>
      <p:ext uri="{BB962C8B-B14F-4D97-AF65-F5344CB8AC3E}">
        <p14:creationId xmlns:p14="http://schemas.microsoft.com/office/powerpoint/2010/main" val="530762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9014-C063-4140-90A3-4D6AE51B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MENU, CASE, WHILE, &amp; </a:t>
            </a:r>
            <a:r>
              <a:rPr lang="en-US" dirty="0">
                <a:solidFill>
                  <a:srgbClr val="FF0000"/>
                </a:solidFill>
              </a:rPr>
              <a:t>IF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721B8D-EFFD-4F3D-98EA-ABC769B43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262" y="1039671"/>
            <a:ext cx="7551476" cy="54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19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B6FD8D-10C4-4C3A-A794-59C8EC956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700" y="-12892"/>
            <a:ext cx="5673213" cy="68708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866BB5-D697-46A3-ABAF-1B06BEEB112F}"/>
              </a:ext>
            </a:extLst>
          </p:cNvPr>
          <p:cNvSpPr txBox="1"/>
          <p:nvPr/>
        </p:nvSpPr>
        <p:spPr>
          <a:xfrm>
            <a:off x="462115" y="1484671"/>
            <a:ext cx="3995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CREATE DATABASE, </a:t>
            </a:r>
          </a:p>
          <a:p>
            <a:r>
              <a:rPr lang="en-US" sz="2400" dirty="0">
                <a:solidFill>
                  <a:srgbClr val="FF0000"/>
                </a:solidFill>
                <a:latin typeface="Century Gothic" panose="020B0502020202020204" pitchFamily="34" charset="0"/>
              </a:rPr>
              <a:t>SAVE Data Embedded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WHILE &amp; CASE</a:t>
            </a:r>
          </a:p>
        </p:txBody>
      </p:sp>
    </p:spTree>
    <p:extLst>
      <p:ext uri="{BB962C8B-B14F-4D97-AF65-F5344CB8AC3E}">
        <p14:creationId xmlns:p14="http://schemas.microsoft.com/office/powerpoint/2010/main" val="383203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558E-D3B3-4B2B-B954-0D94E3E7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from ‘passenger.sh’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2216BD1-EECD-4D1B-87FD-5BFF1288C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138"/>
            <a:ext cx="12192000" cy="345594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0DE61-5D21-4D1A-BD73-01E252106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75" y="1692081"/>
            <a:ext cx="8284433" cy="370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2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7C3F-C801-4B36-A822-B07BD1EF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Command-Line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E434D-87EE-4D51-A02C-60A90F01E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Scripts not using </a:t>
            </a:r>
            <a:r>
              <a:rPr lang="en-US" sz="2800" b="1" dirty="0"/>
              <a:t>read </a:t>
            </a:r>
            <a:r>
              <a:rPr lang="en-US" sz="2800" dirty="0"/>
              <a:t>can run noninteractively and be used with redirection and pipelines.</a:t>
            </a:r>
          </a:p>
          <a:p>
            <a:r>
              <a:rPr lang="en-US" sz="2800" dirty="0"/>
              <a:t>Like UNIX commands, such scripts take user input from command-line arguments.</a:t>
            </a:r>
          </a:p>
          <a:p>
            <a:r>
              <a:rPr lang="en-US" sz="2800" dirty="0">
                <a:latin typeface="Century Gothic" panose="020B0502020202020204" pitchFamily="34" charset="0"/>
              </a:rPr>
              <a:t>The first argument is $1, the second $2, etc. up to $9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Can go beyond with the ‘</a:t>
            </a: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shift</a:t>
            </a:r>
            <a:r>
              <a:rPr lang="en-US" sz="2400" dirty="0">
                <a:latin typeface="Century Gothic" panose="020B0502020202020204" pitchFamily="34" charset="0"/>
              </a:rPr>
              <a:t>’ statement</a:t>
            </a:r>
          </a:p>
          <a:p>
            <a:r>
              <a:rPr lang="en-US" sz="2800" dirty="0">
                <a:latin typeface="Century Gothic" panose="020B0502020202020204" pitchFamily="34" charset="0"/>
              </a:rPr>
              <a:t>Other special parameters: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$*</a:t>
            </a:r>
            <a:r>
              <a:rPr lang="en-US" sz="2400" dirty="0">
                <a:latin typeface="Century Gothic" panose="020B0502020202020204" pitchFamily="34" charset="0"/>
              </a:rPr>
              <a:t> - stores the complete set of positional parameters as a single string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$#</a:t>
            </a:r>
            <a:r>
              <a:rPr lang="en-US" sz="2400" dirty="0">
                <a:latin typeface="Century Gothic" panose="020B0502020202020204" pitchFamily="34" charset="0"/>
              </a:rPr>
              <a:t> - is set to the number of arguments specified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$0</a:t>
            </a:r>
            <a:r>
              <a:rPr lang="en-US" sz="2400" dirty="0">
                <a:latin typeface="Century Gothic" panose="020B0502020202020204" pitchFamily="34" charset="0"/>
              </a:rPr>
              <a:t> – holds the script filename itself</a:t>
            </a:r>
          </a:p>
        </p:txBody>
      </p:sp>
    </p:spTree>
    <p:extLst>
      <p:ext uri="{BB962C8B-B14F-4D97-AF65-F5344CB8AC3E}">
        <p14:creationId xmlns:p14="http://schemas.microsoft.com/office/powerpoint/2010/main" val="2837265553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25600</TotalTime>
  <Words>2336</Words>
  <Application>Microsoft Office PowerPoint</Application>
  <PresentationFormat>Widescreen</PresentationFormat>
  <Paragraphs>316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Arial</vt:lpstr>
      <vt:lpstr>Bahnschrift</vt:lpstr>
      <vt:lpstr>Bahnschrift Condensed</vt:lpstr>
      <vt:lpstr>Bahnschrift Light</vt:lpstr>
      <vt:lpstr>Britannic Bold</vt:lpstr>
      <vt:lpstr>Calibri</vt:lpstr>
      <vt:lpstr>Calibri Light</vt:lpstr>
      <vt:lpstr>Century Gothic</vt:lpstr>
      <vt:lpstr>Courier New</vt:lpstr>
      <vt:lpstr>tinyPPT.com</vt:lpstr>
      <vt:lpstr>PowerPoint Presentation</vt:lpstr>
      <vt:lpstr>PowerPoint Presentation</vt:lpstr>
      <vt:lpstr>Chapter 13 - *** Shell Programming, Part I</vt:lpstr>
      <vt:lpstr>Shell Programming Basics</vt:lpstr>
      <vt:lpstr>Sample shell script script.sh</vt:lpstr>
      <vt:lpstr>A Simple Shell Script</vt:lpstr>
      <vt:lpstr>read: Making Scripts Interactive</vt:lpstr>
      <vt:lpstr>Output from ‘passenger.sh’</vt:lpstr>
      <vt:lpstr>Command-Line Arguments</vt:lpstr>
      <vt:lpstr>Example of Two Positional Parameters</vt:lpstr>
      <vt:lpstr>Special Parameters Used by the Shell</vt:lpstr>
      <vt:lpstr>exit and $?: Exit Status of a Command</vt:lpstr>
      <vt:lpstr>Creating Executable Script (chmod)</vt:lpstr>
      <vt:lpstr>Shell Programming, Part II</vt:lpstr>
      <vt:lpstr>The Logical Operators &amp;&amp; and ||</vt:lpstr>
      <vt:lpstr>The if Conditional</vt:lpstr>
      <vt:lpstr>Using test and [ ] to Evaluate Expressions</vt:lpstr>
      <vt:lpstr>Numerical Comparison Operators test</vt:lpstr>
      <vt:lpstr>String Tests with test</vt:lpstr>
      <vt:lpstr>File Attribute Tests</vt:lpstr>
      <vt:lpstr>Using Compound Conditions</vt:lpstr>
      <vt:lpstr>Use of Compound Conditions</vt:lpstr>
      <vt:lpstr>Use of Compound Conditions (output)</vt:lpstr>
      <vt:lpstr>Use of Command Conditions</vt:lpstr>
      <vt:lpstr>Use of Command Conditions</vt:lpstr>
      <vt:lpstr>Case Conditional</vt:lpstr>
      <vt:lpstr>Case Example</vt:lpstr>
      <vt:lpstr>Case Example Output</vt:lpstr>
      <vt:lpstr>Using Wild Cards and the ‘|’</vt:lpstr>
      <vt:lpstr>Using Wild Cards and the ‘|’</vt:lpstr>
      <vt:lpstr>Computational Handling with ‘expr’</vt:lpstr>
      <vt:lpstr>Computational Handling with ‘expr’</vt:lpstr>
      <vt:lpstr>Floating Point with ‘bc’</vt:lpstr>
      <vt:lpstr>‘bc’ Accepts Input from Pipes</vt:lpstr>
      <vt:lpstr>The ‘bc’ Program</vt:lpstr>
      <vt:lpstr>‘gedit’ Editor ***</vt:lpstr>
      <vt:lpstr>‘gedit’ Editor Continued</vt:lpstr>
      <vt:lpstr>GEDIT on Ubuntu 18.x</vt:lpstr>
      <vt:lpstr>GEDIT on Ubuntu 18.x</vt:lpstr>
      <vt:lpstr>‘gedit’ Editor Install</vt:lpstr>
      <vt:lpstr>‘for’: Looping with a List</vt:lpstr>
      <vt:lpstr>                    ‘for’ Looping with a List Example</vt:lpstr>
      <vt:lpstr>‘for’ Looping with a List Example Output</vt:lpstr>
      <vt:lpstr>‘for’ Loop Conditions</vt:lpstr>
      <vt:lpstr>‘for’ Loop Example Output</vt:lpstr>
      <vt:lpstr>‘for’ Loop Example #5 (C/C++ like)</vt:lpstr>
      <vt:lpstr>‘for’ Loop Example Output</vt:lpstr>
      <vt:lpstr>Chapter 13, Part III </vt:lpstr>
      <vt:lpstr>‘while’ Loops</vt:lpstr>
      <vt:lpstr>‘while’ Loop Example 1</vt:lpstr>
      <vt:lpstr>‘while’ Loop Example 1 Output</vt:lpstr>
      <vt:lpstr>‘while’ Handling Redirection </vt:lpstr>
      <vt:lpstr>‘while’ Handling Redirection Output</vt:lpstr>
      <vt:lpstr>Using while to Wait for a File</vt:lpstr>
      <vt:lpstr>Using while to Wait for a File Output</vt:lpstr>
      <vt:lpstr>‘while’ Loop Example 3 with ‘break’</vt:lpstr>
      <vt:lpstr>‘while’ Loop Example 3 Output</vt:lpstr>
      <vt:lpstr>UNTIL Loop ALWAYS Executes at Least Once</vt:lpstr>
      <vt:lpstr>Setting Positional Parameters with set</vt:lpstr>
      <vt:lpstr>Shifting Positional Parameters with shift</vt:lpstr>
      <vt:lpstr>Shell Functions ***</vt:lpstr>
      <vt:lpstr>Shell Functions</vt:lpstr>
      <vt:lpstr>trap: How a Script Handles Signals</vt:lpstr>
      <vt:lpstr>eval: Evaluating Twice</vt:lpstr>
      <vt:lpstr>Chapter 13 In-Class Exercise</vt:lpstr>
      <vt:lpstr>Create a WHILE Loop</vt:lpstr>
      <vt:lpstr>IF within WHILE and BREAK</vt:lpstr>
      <vt:lpstr>MENU with WHILE</vt:lpstr>
      <vt:lpstr>MENU, CASE with WHILE</vt:lpstr>
      <vt:lpstr>MENU, CASE, WHILE, &amp; IF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250</cp:revision>
  <dcterms:created xsi:type="dcterms:W3CDTF">2018-07-15T12:08:32Z</dcterms:created>
  <dcterms:modified xsi:type="dcterms:W3CDTF">2019-03-30T00:23:04Z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